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</p:sldMasterIdLst>
  <p:notesMasterIdLst>
    <p:notesMasterId r:id="rId18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entury Schoolbook" pitchFamily="16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40" name="Rectangle 7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0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 noProof="0" smtClean="0"/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  <a:cs typeface="Arial Unicode MS" charset="0"/>
              </a:defRPr>
            </a:lvl1pPr>
          </a:lstStyle>
          <a:p>
            <a:pPr>
              <a:defRPr/>
            </a:pPr>
            <a:fld id="{894765ED-4A97-42F0-A858-16B6DE4A4AF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B9A1874-8CD4-4C52-AC25-A7440C1D8152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DF782EA-04F2-4108-A44C-8C0F58C7BA05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6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EAC76A9-8087-4CB8-B0E1-8AF0BE792547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47810ED-2E83-452C-B339-5991D7EB333F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867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67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EDE7BF4-D8B8-42F0-B482-2B6174204DB2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B1AF61D-DD9A-4014-9527-BF63940A6F98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D87A384-718B-497A-B837-20E8F2314A9B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0485" name="Rectangle 3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6" name="Rectangle 4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mtClean="0">
              <a:latin typeface="Calibri" pitchFamily="32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BAE9F44-B282-4321-AE33-E316DC9471F7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1A17468-DF16-42D5-A820-9A920DE49AB4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1508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50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337E892-9302-40F9-936A-9583DBBFE20F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9B45379-9C22-4E6F-8050-7472EDF4B9ED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BB85C4E-E266-4B21-BE4B-9258729BA930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2533" name="Rectangle 3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534" name="Rectangle 4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mtClean="0">
              <a:latin typeface="Calibri" pitchFamily="32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7C2BDDB-8B8E-4EA8-A4DA-88A2FD4F1B55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71CF6BF-9A8C-4E17-B80C-D6CE93E62A69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7B6ECD8-1894-495C-818B-7E0947AD40F5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3557" name="Rectangle 3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</p:spPr>
      </p:sp>
      <p:sp>
        <p:nvSpPr>
          <p:cNvPr id="23558" name="Rectangle 4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mtClean="0">
              <a:latin typeface="Calibri" pitchFamily="32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7A34FC0-E434-402B-BAE1-8255D7D671DA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64FC031-AF16-49FD-B6AF-6F04F0863F79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8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E3225DE-8FEE-4EC1-B6B1-CCCAEC659742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06814B5-AD3D-48CA-9821-F6501A882C48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560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882BD59-4187-4FD4-AF95-A50E75CBD085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C0CB162-B467-474F-AF71-C47ADA11BC86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6628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662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9397B8F-99CC-42D4-B7F9-D8108E89EE14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8C66A23-0D1F-4BB1-9EA5-A36CAE2A369C}" type="slidenum">
              <a:rPr lang="hu-HU" altLang="hu-H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hu-HU" altLang="hu-H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2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114D0-BD95-4F84-AAA1-214F1A2FD9C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D0BCB-8D7C-40C9-9AE2-7A3E7FDBE45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053138" y="274638"/>
            <a:ext cx="1865312" cy="61928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3538" cy="6192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0A212-8163-49DF-B132-D5B11EF8401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BD516-D9D4-4A22-A6AF-1E15E393C88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4A7A3-FDA4-4486-B222-0376D98CE25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47D6E-D1CF-401C-A8AA-AD1CEE1A50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4025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CC848-00D5-4481-9C71-6961C661A4B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82D20-0847-40CD-A81C-F9CE45771FB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6244A-0924-4A85-B601-C387B37656C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FFD16-EB36-4E83-BB89-FF2675EA5A6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583E6-79BB-4F78-AFCF-1367D3AFE0F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3A28-4FE0-4A6E-B616-E828ACC4663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2A3E2-6F2F-4662-B2E6-9546F275747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FE882-1380-4D41-BBF7-FC19CFEA96E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053138" y="274638"/>
            <a:ext cx="1865312" cy="61928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3538" cy="6192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A1984-00BA-451D-A846-32111CCC59D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E3862-F7F6-4479-B41C-535E99D480D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4FA2-6D54-4F5C-9022-FA1F10DE284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E337E-4A0D-477D-942A-435CA3BE3D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4025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0FD0D-8C87-459F-9AF0-A5F3E690B65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28C4-3E22-4C9D-9ADC-57A33018660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1EF3-E36A-4875-B5FA-C2F7240B66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0953-29BB-46CF-844E-6244C6EB9C6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7E5A6-8846-4DB2-866E-024917250F5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5F530-FA72-4354-83E5-2285F3BA80D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7AAE-3C03-45DD-81D6-8CAE65F0233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6114-7997-4A68-A9DD-D52619AAF3B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053138" y="274638"/>
            <a:ext cx="1865312" cy="61928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3538" cy="6192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549C5-18A4-4BEC-A882-7BF72715CEC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D726-609A-4A53-962A-F5EC20E2E73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D919F-8466-4941-90D5-A5A40C1211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E3CC0-8A8E-4317-B764-5444D9DA192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4025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AB0BA-E64F-47CF-86D9-4354E11BB14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A70A-930C-4BFC-8DD1-ADD1F92D8AF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42A74-27AE-4367-9607-CF8E5A07770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4025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354D5-9D4C-4EED-9CFF-03E801615C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FB0DB-8F9A-4768-9C7F-4F7C9492933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37A5F-D996-4F1B-B024-49BF2A6329A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6E60-E313-480B-92E8-BB5D04C473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5C908-746B-451B-B460-4DDAE0193D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053138" y="274638"/>
            <a:ext cx="1865312" cy="61928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3538" cy="6192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42FAE-3778-4808-975B-FB6184BBC1D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E96E9-41E2-4BAF-9AA2-49A8003E4D8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E02EF-1C49-4F64-B8A5-794E90378C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22E4-9B51-407C-A881-80FC1BF3B2F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4025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B4BFB-19A8-429E-8B3F-89F13496AEE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7EE8-9020-494A-8056-8C02C5BEB11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41BD2-5604-4FA2-8B92-D60397B3DD6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AAEB-B056-4289-A358-A976AE0028B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28DF6-AE69-428C-B33E-B82BC0BF856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C8396-030F-4585-8C00-7305B9A26BC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6138-4450-4F59-932C-95E386F9CFA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F17FB-E466-4543-9AD9-C8FD8062127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053138" y="274638"/>
            <a:ext cx="1865312" cy="61928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3538" cy="6192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BAB5E-44B4-4300-864D-EDF58C1FEEE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37CB4-01EF-4846-B6D8-B8C213AB80C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80D1B-DDE5-416B-9601-6B89E94BEE4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D3A70-B5D2-4EAC-9CEC-52FD6648D2F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4025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5294-AA53-4829-A2A0-24D104AB2EE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11199-6C3C-423A-9B94-B38EB68C13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0CD6-2847-407A-9F75-836E7D947A6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5D697-85C5-481E-BEE3-2C2ABED761E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FC66-4B8B-4347-B9E4-CB4CEF50E92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4C95C-B26A-4D7C-BE0D-8F2EE2509B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74887-DD11-4278-B14E-F2B48006C34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2D1B-EFB9-4399-BB16-27577C6D9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053138" y="274638"/>
            <a:ext cx="1865312" cy="61928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3538" cy="6192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B6025-1FBD-4632-B0FA-BBA129C7407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6301E-C1D8-4C13-A037-0B091C532C2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B05BD-2BC6-4E15-A9C2-8D0304A3C7E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7297-69CC-47FB-BB82-E4CD1BF3278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7D97A-4988-4514-9B88-479AC32C677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4025" y="1600200"/>
            <a:ext cx="3654425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0B973-06FA-4626-A28C-836C184D03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8C0E9-6675-43EA-B853-B04F0F7BD5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32C3-2B2D-48BF-B7AF-CDB470CC2F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E05CD-3BBD-4BFA-8AA4-D6E1A310B86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2AAC3-D648-4BAF-8328-06C58717D34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C5A1B-96A0-46E8-86EC-112808D0C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50D08-0EF2-414A-A487-22B23D06089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053138" y="274638"/>
            <a:ext cx="1865312" cy="61928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3538" cy="6192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917C9-6BBB-4506-B290-6A5054835A1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B0BC-C13B-4746-90C1-97FB9318F3B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F3A35-F70E-45F9-B76E-97265190AA6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"/>
          <p:cNvSpPr>
            <a:spLocks noChangeShapeType="1"/>
          </p:cNvSpPr>
          <p:nvPr/>
        </p:nvSpPr>
        <p:spPr bwMode="auto">
          <a:xfrm>
            <a:off x="8763000" y="0"/>
            <a:ext cx="1588" cy="6858000"/>
          </a:xfrm>
          <a:prstGeom prst="line">
            <a:avLst/>
          </a:prstGeom>
          <a:noFill/>
          <a:ln w="381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1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1250" cy="486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  <a:p>
            <a:pPr lvl="4"/>
            <a:r>
              <a:rPr lang="en-GB" altLang="hu-HU" smtClean="0"/>
              <a:t>Nyolcadik vázlatszint</a:t>
            </a:r>
          </a:p>
          <a:p>
            <a:pPr lvl="4"/>
            <a:r>
              <a:rPr lang="en-GB" altLang="hu-HU" smtClean="0"/>
              <a:t>Kilencedik vázlatszint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8786813" y="268288"/>
            <a:ext cx="20050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 rot="5400000">
            <a:off x="6996113" y="3735388"/>
            <a:ext cx="3200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76200" y="0"/>
            <a:ext cx="1588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8991600" y="0"/>
            <a:ext cx="1588" cy="6858000"/>
          </a:xfrm>
          <a:prstGeom prst="line">
            <a:avLst/>
          </a:prstGeom>
          <a:noFill/>
          <a:ln w="1908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8915400" y="0"/>
            <a:ext cx="1588" cy="6858000"/>
          </a:xfrm>
          <a:prstGeom prst="line">
            <a:avLst/>
          </a:prstGeom>
          <a:noFill/>
          <a:ln w="936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35" name="Oval 10"/>
          <p:cNvSpPr>
            <a:spLocks noChangeArrowheads="1"/>
          </p:cNvSpPr>
          <p:nvPr/>
        </p:nvSpPr>
        <p:spPr bwMode="auto">
          <a:xfrm>
            <a:off x="8156575" y="5715000"/>
            <a:ext cx="549275" cy="54927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8129588" y="5734050"/>
            <a:ext cx="6032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F434C6-CD2E-4075-A8E1-A7CB074E7AB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7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8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106363" y="0"/>
            <a:ext cx="1587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914400" y="0"/>
            <a:ext cx="1588" cy="6858000"/>
          </a:xfrm>
          <a:prstGeom prst="line">
            <a:avLst/>
          </a:prstGeom>
          <a:noFill/>
          <a:ln w="57240">
            <a:solidFill>
              <a:srgbClr val="FFEDE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854075" y="0"/>
            <a:ext cx="1588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1727200" y="0"/>
            <a:ext cx="1588" cy="6858000"/>
          </a:xfrm>
          <a:prstGeom prst="line">
            <a:avLst/>
          </a:prstGeom>
          <a:noFill/>
          <a:ln w="284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1066800" y="0"/>
            <a:ext cx="1588" cy="6858000"/>
          </a:xfrm>
          <a:prstGeom prst="line">
            <a:avLst/>
          </a:prstGeom>
          <a:noFill/>
          <a:ln w="93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9113838" y="0"/>
            <a:ext cx="1587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8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63" name="Oval 14"/>
          <p:cNvSpPr>
            <a:spLocks noChangeArrowheads="1"/>
          </p:cNvSpPr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64" name="Oval 15"/>
          <p:cNvSpPr>
            <a:spLocks noChangeArrowheads="1"/>
          </p:cNvSpPr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65" name="Oval 16"/>
          <p:cNvSpPr>
            <a:spLocks noChangeArrowheads="1"/>
          </p:cNvSpPr>
          <p:nvPr/>
        </p:nvSpPr>
        <p:spPr bwMode="auto">
          <a:xfrm>
            <a:off x="1905000" y="4495800"/>
            <a:ext cx="365125" cy="36512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66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1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2067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1250" cy="486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  <a:p>
            <a:pPr lvl="4"/>
            <a:r>
              <a:rPr lang="en-GB" altLang="hu-HU" smtClean="0"/>
              <a:t>Nyolcadik vázlatszint</a:t>
            </a:r>
          </a:p>
          <a:p>
            <a:pPr lvl="4"/>
            <a:r>
              <a:rPr lang="en-GB" altLang="hu-HU" smtClean="0"/>
              <a:t>Kilencedik vázlatszint</a:t>
            </a:r>
          </a:p>
        </p:txBody>
      </p:sp>
      <p:sp>
        <p:nvSpPr>
          <p:cNvPr id="2" name="Rectangle 19"/>
          <p:cNvSpPr>
            <a:spLocks noGrp="1" noChangeArrowheads="1"/>
          </p:cNvSpPr>
          <p:nvPr>
            <p:ph type="dt"/>
          </p:nvPr>
        </p:nvSpPr>
        <p:spPr bwMode="auto">
          <a:xfrm>
            <a:off x="9097963" y="222250"/>
            <a:ext cx="227965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 smtClean="0">
                <a:solidFill>
                  <a:srgbClr val="575F6D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 rot="5400000">
            <a:off x="7083426" y="4181475"/>
            <a:ext cx="3657600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/>
          </p:nvPr>
        </p:nvSpPr>
        <p:spPr bwMode="auto">
          <a:xfrm>
            <a:off x="1325563" y="4929188"/>
            <a:ext cx="6032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b="1" smtClean="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23DFC979-34C6-461D-B8D1-CE4686A9467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/>
          <p:cNvSpPr>
            <a:spLocks noChangeShapeType="1"/>
          </p:cNvSpPr>
          <p:nvPr/>
        </p:nvSpPr>
        <p:spPr bwMode="auto">
          <a:xfrm>
            <a:off x="8763000" y="0"/>
            <a:ext cx="1588" cy="6858000"/>
          </a:xfrm>
          <a:prstGeom prst="line">
            <a:avLst/>
          </a:prstGeom>
          <a:noFill/>
          <a:ln w="381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76200" y="0"/>
            <a:ext cx="1588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8991600" y="0"/>
            <a:ext cx="1588" cy="6858000"/>
          </a:xfrm>
          <a:prstGeom prst="line">
            <a:avLst/>
          </a:prstGeom>
          <a:noFill/>
          <a:ln w="1908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8915400" y="0"/>
            <a:ext cx="1588" cy="6858000"/>
          </a:xfrm>
          <a:prstGeom prst="line">
            <a:avLst/>
          </a:prstGeom>
          <a:noFill/>
          <a:ln w="936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8156575" y="5715000"/>
            <a:ext cx="549275" cy="54927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08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1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1250" cy="486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  <a:p>
            <a:pPr lvl="4"/>
            <a:r>
              <a:rPr lang="en-GB" altLang="hu-HU" smtClean="0"/>
              <a:t>Nyolcadik vázlatszint</a:t>
            </a:r>
          </a:p>
          <a:p>
            <a:pPr lvl="4"/>
            <a:r>
              <a:rPr lang="en-GB" altLang="hu-HU" smtClean="0"/>
              <a:t>Kilencedik vázlatszint</a:t>
            </a:r>
          </a:p>
        </p:txBody>
      </p:sp>
      <p:sp>
        <p:nvSpPr>
          <p:cNvPr id="2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8786813" y="268288"/>
            <a:ext cx="20050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575F6D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8129588" y="5734050"/>
            <a:ext cx="6032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b="1" smtClean="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9CD371BB-51D5-419E-A4E1-010F98725BC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 rot="5400000">
            <a:off x="6996113" y="3736975"/>
            <a:ext cx="32004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5F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7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8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106363" y="0"/>
            <a:ext cx="1587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914400" y="0"/>
            <a:ext cx="1588" cy="6858000"/>
          </a:xfrm>
          <a:prstGeom prst="line">
            <a:avLst/>
          </a:prstGeom>
          <a:noFill/>
          <a:ln w="57240">
            <a:solidFill>
              <a:srgbClr val="FFEDE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854075" y="0"/>
            <a:ext cx="1588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1727200" y="0"/>
            <a:ext cx="1588" cy="6858000"/>
          </a:xfrm>
          <a:prstGeom prst="line">
            <a:avLst/>
          </a:prstGeom>
          <a:noFill/>
          <a:ln w="284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1066800" y="0"/>
            <a:ext cx="1588" cy="6858000"/>
          </a:xfrm>
          <a:prstGeom prst="line">
            <a:avLst/>
          </a:prstGeom>
          <a:noFill/>
          <a:ln w="93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8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09" name="Oval 12"/>
          <p:cNvSpPr>
            <a:spLocks noChangeArrowheads="1"/>
          </p:cNvSpPr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10" name="Oval 13"/>
          <p:cNvSpPr>
            <a:spLocks noChangeArrowheads="1"/>
          </p:cNvSpPr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12" name="Oval 15"/>
          <p:cNvSpPr>
            <a:spLocks noChangeArrowheads="1"/>
          </p:cNvSpPr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113" name="Line 16"/>
          <p:cNvSpPr>
            <a:spLocks noChangeShapeType="1"/>
          </p:cNvSpPr>
          <p:nvPr/>
        </p:nvSpPr>
        <p:spPr bwMode="auto">
          <a:xfrm>
            <a:off x="9097963" y="0"/>
            <a:ext cx="1587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1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1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4115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1250" cy="486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  <a:p>
            <a:pPr lvl="4"/>
            <a:r>
              <a:rPr lang="en-GB" altLang="hu-HU" smtClean="0"/>
              <a:t>Nyolcadik vázlatszint</a:t>
            </a:r>
          </a:p>
          <a:p>
            <a:pPr lvl="4"/>
            <a:r>
              <a:rPr lang="en-GB" altLang="hu-HU" smtClean="0"/>
              <a:t>Kilencedik vázlatszint</a:t>
            </a:r>
          </a:p>
        </p:txBody>
      </p:sp>
      <p:sp>
        <p:nvSpPr>
          <p:cNvPr id="2" name="Rectangle 19"/>
          <p:cNvSpPr>
            <a:spLocks noGrp="1" noChangeArrowheads="1"/>
          </p:cNvSpPr>
          <p:nvPr>
            <p:ph type="dt"/>
          </p:nvPr>
        </p:nvSpPr>
        <p:spPr bwMode="auto">
          <a:xfrm>
            <a:off x="9096375" y="217488"/>
            <a:ext cx="227965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 smtClean="0">
                <a:solidFill>
                  <a:srgbClr val="FFF39D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 rot="5400000">
            <a:off x="7083426" y="4178300"/>
            <a:ext cx="3657600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/>
          </p:nvPr>
        </p:nvSpPr>
        <p:spPr bwMode="auto">
          <a:xfrm>
            <a:off x="1339850" y="4929188"/>
            <a:ext cx="6032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b="1" smtClean="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33A66895-1B92-4B56-A27C-963C1449F06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Century Schoolbook" pitchFamily="16" charset="0"/>
          <a:ea typeface="SimSun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Century Schoolbook" pitchFamily="16" charset="0"/>
          <a:ea typeface="SimSun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Century Schoolbook" pitchFamily="16" charset="0"/>
          <a:ea typeface="SimSun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Century Schoolbook" pitchFamily="16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Century Schoolbook" pitchFamily="16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Century Schoolbook" pitchFamily="16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Century Schoolbook" pitchFamily="16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39D"/>
          </a:solidFill>
          <a:latin typeface="Century Schoolbook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"/>
          <p:cNvSpPr>
            <a:spLocks noChangeShapeType="1"/>
          </p:cNvSpPr>
          <p:nvPr/>
        </p:nvSpPr>
        <p:spPr bwMode="auto">
          <a:xfrm>
            <a:off x="8763000" y="0"/>
            <a:ext cx="1588" cy="6858000"/>
          </a:xfrm>
          <a:prstGeom prst="line">
            <a:avLst/>
          </a:prstGeom>
          <a:noFill/>
          <a:ln w="381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23" name="Line 2"/>
          <p:cNvSpPr>
            <a:spLocks noChangeShapeType="1"/>
          </p:cNvSpPr>
          <p:nvPr/>
        </p:nvSpPr>
        <p:spPr bwMode="auto">
          <a:xfrm>
            <a:off x="76200" y="0"/>
            <a:ext cx="1588" cy="6858000"/>
          </a:xfrm>
          <a:prstGeom prst="line">
            <a:avLst/>
          </a:prstGeom>
          <a:noFill/>
          <a:ln w="5724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8991600" y="0"/>
            <a:ext cx="1588" cy="6858000"/>
          </a:xfrm>
          <a:prstGeom prst="line">
            <a:avLst/>
          </a:prstGeom>
          <a:noFill/>
          <a:ln w="1908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8915400" y="0"/>
            <a:ext cx="1588" cy="6858000"/>
          </a:xfrm>
          <a:prstGeom prst="line">
            <a:avLst/>
          </a:prstGeom>
          <a:noFill/>
          <a:ln w="936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27" name="Oval 6"/>
          <p:cNvSpPr>
            <a:spLocks noChangeArrowheads="1"/>
          </p:cNvSpPr>
          <p:nvPr/>
        </p:nvSpPr>
        <p:spPr bwMode="auto">
          <a:xfrm>
            <a:off x="8156575" y="5715000"/>
            <a:ext cx="549275" cy="54927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1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51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1250" cy="486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  <a:p>
            <a:pPr lvl="4"/>
            <a:r>
              <a:rPr lang="en-GB" altLang="hu-HU" smtClean="0"/>
              <a:t>Nyolcadik vázlatszint</a:t>
            </a:r>
          </a:p>
          <a:p>
            <a:pPr lvl="4"/>
            <a:r>
              <a:rPr lang="en-GB" altLang="hu-HU" smtClean="0"/>
              <a:t>Kilencedik vázlatszint</a:t>
            </a:r>
          </a:p>
        </p:txBody>
      </p:sp>
      <p:sp>
        <p:nvSpPr>
          <p:cNvPr id="2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8786813" y="268288"/>
            <a:ext cx="20050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575F6D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8129588" y="5734050"/>
            <a:ext cx="6032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b="1" smtClean="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C2BEE288-A2B2-462C-8F42-6D0309804E5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 rot="5400000">
            <a:off x="6996113" y="3736975"/>
            <a:ext cx="32004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"/>
          <p:cNvSpPr>
            <a:spLocks noChangeShapeType="1"/>
          </p:cNvSpPr>
          <p:nvPr/>
        </p:nvSpPr>
        <p:spPr bwMode="auto">
          <a:xfrm>
            <a:off x="8763000" y="0"/>
            <a:ext cx="1588" cy="6858000"/>
          </a:xfrm>
          <a:prstGeom prst="line">
            <a:avLst/>
          </a:prstGeom>
          <a:noFill/>
          <a:ln w="381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6248400" y="0"/>
            <a:ext cx="1588" cy="6858000"/>
          </a:xfrm>
          <a:prstGeom prst="line">
            <a:avLst/>
          </a:prstGeom>
          <a:noFill/>
          <a:ln w="381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6192838" y="0"/>
            <a:ext cx="1587" cy="6858000"/>
          </a:xfrm>
          <a:prstGeom prst="line">
            <a:avLst/>
          </a:prstGeom>
          <a:noFill/>
          <a:ln w="1260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8991600" y="0"/>
            <a:ext cx="1588" cy="6858000"/>
          </a:xfrm>
          <a:prstGeom prst="line">
            <a:avLst/>
          </a:prstGeom>
          <a:noFill/>
          <a:ln w="1908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8915400" y="0"/>
            <a:ext cx="1588" cy="6858000"/>
          </a:xfrm>
          <a:prstGeom prst="line">
            <a:avLst/>
          </a:prstGeom>
          <a:noFill/>
          <a:ln w="936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2" name="Oval 7"/>
          <p:cNvSpPr>
            <a:spLocks noChangeArrowheads="1"/>
          </p:cNvSpPr>
          <p:nvPr/>
        </p:nvSpPr>
        <p:spPr bwMode="auto">
          <a:xfrm>
            <a:off x="8156575" y="5715000"/>
            <a:ext cx="549275" cy="54927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15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1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615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1250" cy="486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  <a:p>
            <a:pPr lvl="4"/>
            <a:r>
              <a:rPr lang="en-GB" altLang="hu-HU" smtClean="0"/>
              <a:t>Nyolcadik vázlatszint</a:t>
            </a:r>
          </a:p>
          <a:p>
            <a:pPr lvl="4"/>
            <a:r>
              <a:rPr lang="en-GB" altLang="hu-HU" smtClean="0"/>
              <a:t>Kilencedik vázlatszint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8786813" y="268288"/>
            <a:ext cx="20050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575F6D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8129588" y="5734050"/>
            <a:ext cx="6032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b="1" smtClean="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2C88B395-96B0-4F39-8D89-0E58313767D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 rot="5400000">
            <a:off x="6996113" y="3736975"/>
            <a:ext cx="32004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"/>
          <p:cNvSpPr>
            <a:spLocks noChangeShapeType="1"/>
          </p:cNvSpPr>
          <p:nvPr/>
        </p:nvSpPr>
        <p:spPr bwMode="auto">
          <a:xfrm>
            <a:off x="8763000" y="0"/>
            <a:ext cx="1588" cy="6858000"/>
          </a:xfrm>
          <a:prstGeom prst="line">
            <a:avLst/>
          </a:prstGeom>
          <a:noFill/>
          <a:ln w="381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8156575" y="5715000"/>
            <a:ext cx="549275" cy="549275"/>
          </a:xfrm>
          <a:prstGeom prst="ellipse">
            <a:avLst/>
          </a:prstGeom>
          <a:solidFill>
            <a:srgbClr val="FE863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8991600" y="0"/>
            <a:ext cx="1588" cy="6858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8915400" y="0"/>
            <a:ext cx="1588" cy="6858000"/>
          </a:xfrm>
          <a:prstGeom prst="line">
            <a:avLst/>
          </a:prstGeom>
          <a:noFill/>
          <a:ln w="936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6248400" y="0"/>
            <a:ext cx="1588" cy="6858000"/>
          </a:xfrm>
          <a:prstGeom prst="line">
            <a:avLst/>
          </a:prstGeom>
          <a:noFill/>
          <a:ln w="38160">
            <a:solidFill>
              <a:srgbClr val="FEC3AE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6192838" y="0"/>
            <a:ext cx="1587" cy="6858000"/>
          </a:xfrm>
          <a:prstGeom prst="line">
            <a:avLst/>
          </a:prstGeom>
          <a:noFill/>
          <a:ln w="12600">
            <a:solidFill>
              <a:srgbClr val="FE863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7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12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717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1250" cy="486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  <a:p>
            <a:pPr lvl="4"/>
            <a:r>
              <a:rPr lang="en-GB" altLang="hu-HU" smtClean="0"/>
              <a:t>Nyolcadik vázlatszint</a:t>
            </a:r>
          </a:p>
          <a:p>
            <a:pPr lvl="4"/>
            <a:r>
              <a:rPr lang="en-GB" altLang="hu-HU" smtClean="0"/>
              <a:t>Kilencedik vázlatszint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8786813" y="268288"/>
            <a:ext cx="20050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575F6D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hu-HU" altLang="hu-HU"/>
              <a:t>15-04-13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8129588" y="5734050"/>
            <a:ext cx="6032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b="1" smtClean="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56C0E8BB-C00B-456D-999C-E69F5811D34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 rot="5400000">
            <a:off x="6996113" y="3736975"/>
            <a:ext cx="32004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575F6D"/>
          </a:solidFill>
          <a:latin typeface="Century Schoolbook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10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3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6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7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8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9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124075" y="687388"/>
            <a:ext cx="6262688" cy="1589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7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 BEJELENTŐ-VÉDELEM HELYE ÉS SZEREPE AZ OMBUDSMANI TEVÉKENYSÉGBEN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86000" y="5003800"/>
            <a:ext cx="6172200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6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Dr. Gulyás Attila</a:t>
            </a:r>
          </a:p>
          <a:p>
            <a:pPr>
              <a:spcBef>
                <a:spcPts val="6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Alapvető Jogok Biztosának Hivatala</a:t>
            </a:r>
          </a:p>
          <a:p>
            <a:pPr>
              <a:spcBef>
                <a:spcPts val="6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Közérdekű Bejelentő-védelmi és Ügyfélkapcsolati Főosztály</a:t>
            </a:r>
          </a:p>
          <a:p>
            <a:pPr>
              <a:spcBef>
                <a:spcPts val="600"/>
              </a:spcBef>
              <a:buClrTx/>
              <a:buSzPct val="7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16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325563" y="4929188"/>
            <a:ext cx="6096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86647FC-3983-4F34-96A8-5622149DFEE4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4438E50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61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1417638"/>
            <a:ext cx="7467600" cy="2003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3600" b="1">
                <a:solidFill>
                  <a:srgbClr val="000000"/>
                </a:solidFill>
                <a:cs typeface="Times New Roman" pitchFamily="16" charset="0"/>
              </a:rPr>
              <a:t>Köszönöm a figyelmet!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119813" y="6119813"/>
            <a:ext cx="1804987" cy="354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lnSpc>
                <a:spcPct val="150000"/>
              </a:lnSpc>
              <a:spcBef>
                <a:spcPts val="600"/>
              </a:spcBef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>
              <a:solidFill>
                <a:srgbClr val="000000"/>
              </a:solidFill>
              <a:cs typeface="Arial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5D9BBF3-4731-4DD4-B7BC-9E598D7DDB8C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D8494ADD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0DD5EF5-8A43-4484-A415-54A1804B078C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539750" y="179388"/>
            <a:ext cx="7380288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3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AZ ALAPVETŐ JOGOK BIZTOSÁNAK ALAPFELADATA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60363" y="1979613"/>
            <a:ext cx="7559675" cy="451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66700" algn="just">
              <a:lnSpc>
                <a:spcPct val="150000"/>
              </a:lnSpc>
              <a:spcBef>
                <a:spcPts val="600"/>
              </a:spcBef>
              <a:buClrTx/>
              <a:buFontTx/>
              <a:buNone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</a:pPr>
            <a:r>
              <a:rPr lang="hu-HU" altLang="hu-HU" sz="2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Az alapvető jogok biztosáról szóló 2011. évi CXI. törvény  alapján az</a:t>
            </a:r>
            <a:r>
              <a:rPr lang="hu-HU" altLang="hu-HU" sz="1200">
                <a:solidFill>
                  <a:srgbClr val="000000"/>
                </a:solidFill>
                <a:latin typeface="Garamond" pitchFamily="16" charset="0"/>
                <a:cs typeface="Times New Roman" pitchFamily="16" charset="0"/>
              </a:rPr>
              <a:t> </a:t>
            </a:r>
            <a:r>
              <a:rPr lang="hu-HU" altLang="hu-HU" sz="2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ombudsman alapjogvédelmi tevékenységet lát el. Legfőbb feladata, hogy a tudomására jutott, alapjogokkal kapcsolatos visszásságokat kivizsgálja, és orvoslásuk érdekében általános vagy egyedi intézkedéseket kezdeményezzen.</a:t>
            </a:r>
          </a:p>
          <a:p>
            <a:pPr marL="266700">
              <a:lnSpc>
                <a:spcPct val="150000"/>
              </a:lnSpc>
              <a:spcBef>
                <a:spcPts val="600"/>
              </a:spcBef>
              <a:buClrTx/>
              <a:buSzPct val="45000"/>
              <a:buFontTx/>
              <a:buNone/>
              <a:tabLst>
                <a:tab pos="2667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</a:pPr>
            <a:endParaRPr lang="hu-HU" altLang="hu-HU" sz="26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5CE27FA-0C59-4E0D-A51F-6F1ABB6AB9C6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01EDCCFD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2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539750" y="155575"/>
            <a:ext cx="8037513" cy="565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3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ÚJ FELADATOK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60363" y="900113"/>
            <a:ext cx="7791450" cy="558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buSzPct val="43000"/>
              <a:buFont typeface="Times New Roman" pitchFamily="16" charset="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Gondoskodik a közérdekű bejelentések megtételére és nyilvántartására szolgáló elektronikus rendszer üzemeltetéséről. Emellett kérelemre vizsgálja az egyes közérdekű bejelentéseknek az eljárásra jogosult szerv általi megfelelő intézését, valamint hivatalból vizsgálja a közérdekű bejelentések az eljáró hatóságok általi kezelésének gyakorlatát.</a:t>
            </a:r>
          </a:p>
          <a:p>
            <a:pPr algn="just"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SzPct val="43000"/>
              <a:buFont typeface="Times New Roman" pitchFamily="16" charset="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A nemzeti megelőző mechanizmus keretében az alapvető jogok biztosa  látja el a vonatkozó jogszabályban meghatározott feladatokat.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SzPct val="43000"/>
              <a:buFont typeface="Times New Roman" pitchFamily="16" charset="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Kezdeményezésre és hivatalból vizsgálja a nemzetbiztonsági ellenőrzés felülvizsgálati eljárásának elrendelését és lefolytatását, valamint annak gyakorlatát.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53610BA-64B6-4931-B77C-B683CF7C7456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3DA43F1B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804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39750" y="179388"/>
            <a:ext cx="738505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marL="741363" lvl="1" indent="0">
              <a:buClrTx/>
              <a:buFontTx/>
              <a:buNone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</a:pPr>
            <a:r>
              <a:rPr lang="hu-HU" altLang="hu-HU" sz="28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AZ ALAPVETŐ JOGOK BIZTOSA ELJÁRÁSÁNAK KEZDEMÉNYEZÉSE</a:t>
            </a:r>
            <a:r>
              <a:rPr lang="hu-HU" altLang="hu-HU" sz="3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39750" y="1079500"/>
            <a:ext cx="7740650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Az alapvető jogok biztosához bárki fordulhat, ha megítélése szerint valamely hatóság: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közigazgatási szerv,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helyi önkormányzat,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nemzetiségi önkormányzat,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kötelező tagság alapján működő köztestület,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a Magyar Honvédség,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rendvédelmi szerv,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közigazgatási jogkörben eljáró egyéb szerv e jogkörében,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nyomozó hatóság vagy az ügyészség nyomozást végző szerve,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közjegyző,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törvényszéki végrehajtó,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önálló bírósági végrehajtó vagy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 közszolgáltatást végző szerv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tevékenysége vagy mulasztása a beadványt tevő személy alapvető jogát sérti vagy annak közvetlen veszélyével jár.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7B486C-D508-48F0-B22F-82B6279DA208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BD9EC1D4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65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7742237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marL="342900" indent="-336550"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  <a:tab pos="10777538" algn="l"/>
                <a:tab pos="10779125" algn="l"/>
                <a:tab pos="10780713" algn="l"/>
              </a:tabLst>
            </a:pPr>
            <a:r>
              <a:rPr lang="hu-HU" altLang="hu-HU" sz="3000" b="1">
                <a:solidFill>
                  <a:srgbClr val="000000"/>
                </a:solidFill>
                <a:cs typeface="Times New Roman" pitchFamily="16" charset="0"/>
              </a:rPr>
              <a:t>	</a:t>
            </a:r>
            <a:r>
              <a:rPr lang="hu-HU" altLang="hu-HU" sz="3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AZ ALAPVETŐ JOGOK BIZTOSÁNAK INTÉZKEDÉSEI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60363" y="1079500"/>
            <a:ext cx="7645400" cy="539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6213" algn="just">
              <a:buClrTx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r>
              <a:rPr lang="hu-HU" altLang="hu-HU" sz="20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t>• ajánlást tehet a visszásságot előidéző szerv felügyeleti szervének az alapvető jogokkal kapcsolatos visszásság orvoslására, </a:t>
            </a:r>
          </a:p>
          <a:p>
            <a:pPr marL="176213" algn="just">
              <a:buClrTx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r>
              <a:rPr lang="hu-HU" altLang="hu-HU" sz="20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• kezdeményezheti az érintett szerv vezetőjénél a visszásság orvoslását, </a:t>
            </a:r>
          </a:p>
          <a:p>
            <a:pPr marL="176213" algn="just">
              <a:buClrTx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r>
              <a:rPr lang="hu-HU" altLang="hu-HU" sz="20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• indítványozhatja az Alkotmánybíróság eljárását, </a:t>
            </a:r>
          </a:p>
          <a:p>
            <a:pPr marL="176213" algn="just">
              <a:buClrTx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r>
              <a:rPr lang="hu-HU" altLang="hu-HU" sz="20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• kezdeményezheti a Kúriánál az önkormányzati rendelet más jogszabállyal való összhangjának felülvizsgálatát, </a:t>
            </a:r>
          </a:p>
          <a:p>
            <a:pPr marL="176213" algn="just">
              <a:buClrTx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r>
              <a:rPr lang="hu-HU" altLang="hu-HU" sz="20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• a legfőbb ügyész útján kezdeményezheti az ügyészség fellépését, </a:t>
            </a:r>
          </a:p>
          <a:p>
            <a:pPr marL="176213" algn="just">
              <a:buClrTx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r>
              <a:rPr lang="hu-HU" altLang="hu-HU" sz="20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• az illetékes szervnél felelősségre vonásra irányuló eljárást kezdeményezhet, ha szabálysértés vagy fegyelmi vétség elkövetésének alapos gyanúját észleli, bűncselekmény észlelése esetén pedig köteles kezdeményezni, </a:t>
            </a:r>
          </a:p>
          <a:p>
            <a:pPr marL="176213" algn="just">
              <a:buClrTx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r>
              <a:rPr lang="hu-HU" altLang="hu-HU" sz="20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• javasolhatja a jogalkotásra vagy közjogi szervezetszabályozó eszköz kiadására jogosult szervnél a jogszabály vagy közjogi szervezetszabályozó eszköz módosítását, hatályon kívül helyezését vagy kiadását, </a:t>
            </a:r>
          </a:p>
          <a:p>
            <a:pPr marL="176213" algn="just">
              <a:buClrTx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r>
              <a:rPr lang="hu-HU" altLang="hu-HU" sz="20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• végső intézkedésként az ügyet az éves beszámoló keretében az Országgyűlés elé terjesztheti.</a:t>
            </a:r>
          </a:p>
          <a:p>
            <a:pPr marL="176213">
              <a:lnSpc>
                <a:spcPct val="150000"/>
              </a:lnSpc>
              <a:spcBef>
                <a:spcPts val="600"/>
              </a:spcBef>
              <a:buClrTx/>
              <a:buSzPct val="45000"/>
              <a:buFontTx/>
              <a:buNone/>
              <a:tabLst>
                <a:tab pos="176213" algn="l"/>
                <a:tab pos="623888" algn="l"/>
                <a:tab pos="1073150" algn="l"/>
                <a:tab pos="1522413" algn="l"/>
                <a:tab pos="1971675" algn="l"/>
                <a:tab pos="2420938" algn="l"/>
                <a:tab pos="2870200" algn="l"/>
                <a:tab pos="3319463" algn="l"/>
                <a:tab pos="3768725" algn="l"/>
                <a:tab pos="4217988" algn="l"/>
                <a:tab pos="4667250" algn="l"/>
                <a:tab pos="5116513" algn="l"/>
                <a:tab pos="5565775" algn="l"/>
                <a:tab pos="6015038" algn="l"/>
                <a:tab pos="6464300" algn="l"/>
                <a:tab pos="6913563" algn="l"/>
                <a:tab pos="7362825" algn="l"/>
                <a:tab pos="7812088" algn="l"/>
                <a:tab pos="8261350" algn="l"/>
                <a:tab pos="8710613" algn="l"/>
                <a:tab pos="9159875" algn="l"/>
              </a:tabLst>
            </a:pPr>
            <a:endParaRPr lang="hu-HU" altLang="hu-HU" sz="2000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B9ED43C-EBB6-431A-A41E-59A3C108F6FC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1153D1DB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49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360363" y="0"/>
            <a:ext cx="7378700" cy="164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741363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  <a:tab pos="10779125" algn="l"/>
                <a:tab pos="10780713" algn="l"/>
              </a:tabLst>
            </a:pPr>
            <a:r>
              <a:rPr lang="hu-HU" altLang="hu-HU" sz="28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AZ ALAPVETŐ JOGOK BIZTOSÁNAK HELYE A KÖZÉRDEKŰ BEJELENTÉSEK SZABÁLYOZÁSI RENDSZERÉBEN</a:t>
            </a:r>
            <a:r>
              <a:rPr lang="hu-HU" altLang="hu-HU" sz="3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60363" y="1800225"/>
            <a:ext cx="8280400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63525" indent="-263525">
              <a:spcBef>
                <a:spcPts val="1763"/>
              </a:spcBef>
              <a:buClr>
                <a:srgbClr val="FE8637"/>
              </a:buClr>
              <a:buSzPct val="47000"/>
              <a:buFont typeface="Times New Roman" pitchFamily="16" charset="0"/>
              <a:buBlip>
                <a:blip r:embed="rId4"/>
              </a:buBlip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Gondoskodik a közérdekű bejelentések megtételére és nyilvántartására szolgáló elektronikus rendszer üzemeltetéséről.</a:t>
            </a:r>
          </a:p>
          <a:p>
            <a:pPr marL="263525" indent="-263525">
              <a:spcBef>
                <a:spcPts val="1763"/>
              </a:spcBef>
              <a:buClr>
                <a:srgbClr val="FE8637"/>
              </a:buClr>
              <a:buSzPct val="47000"/>
              <a:buFont typeface="Times New Roman" pitchFamily="16" charset="0"/>
              <a:buBlip>
                <a:blip r:embed="rId4"/>
              </a:buBlip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Kérelemre vizsgálja az egyes közérdekű bejelentéseknek a Pkbt. szerinti eljárásra jogosult szerv általi megfelelő intézését. </a:t>
            </a:r>
          </a:p>
          <a:p>
            <a:pPr marL="263525" indent="-263525" algn="just">
              <a:spcBef>
                <a:spcPts val="1763"/>
              </a:spcBef>
              <a:buClr>
                <a:srgbClr val="FE8637"/>
              </a:buClr>
              <a:buSzPct val="47000"/>
              <a:buFont typeface="Times New Roman" pitchFamily="16" charset="0"/>
              <a:buBlip>
                <a:blip r:embed="rId4"/>
              </a:buBlip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Hivatalból vizsgálja a Pkbt. szerinti közérdekű bejelentéseknek az Ajbt. 18. § (1) bekezdés </a:t>
            </a:r>
            <a:r>
              <a:rPr lang="hu-HU" altLang="hu-HU" sz="22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a)-k) </a:t>
            </a: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pontja szerinti hatóságok általi kezelésének gyakorlatát. </a:t>
            </a:r>
          </a:p>
          <a:p>
            <a:pPr marL="263525" indent="-263525" algn="just">
              <a:spcBef>
                <a:spcPts val="1763"/>
              </a:spcBef>
              <a:buClr>
                <a:srgbClr val="FE8637"/>
              </a:buClr>
              <a:buSzPct val="47000"/>
              <a:buFont typeface="Times New Roman" pitchFamily="16" charset="0"/>
              <a:buBlip>
                <a:blip r:embed="rId4"/>
              </a:buBlip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hu-HU" altLang="hu-HU" sz="2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Éves beszámolójában tájékoztat az alapjogvédelmi tevékenységéről, külön fejezetekben bemutatva a közérdekű bejelentések vizsgálatával kapcsolatos tevékenységét is.</a:t>
            </a:r>
          </a:p>
          <a:p>
            <a:pPr marL="263525" indent="-263525">
              <a:buClrTx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r>
              <a:rPr lang="hu-HU" altLang="hu-HU" sz="200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263525" indent="-263525">
              <a:buClrTx/>
              <a:buFontTx/>
              <a:buNone/>
              <a:tabLst>
                <a:tab pos="263525" algn="l"/>
                <a:tab pos="711200" algn="l"/>
                <a:tab pos="1160463" algn="l"/>
                <a:tab pos="1609725" algn="l"/>
                <a:tab pos="2058988" algn="l"/>
                <a:tab pos="2508250" algn="l"/>
                <a:tab pos="2957513" algn="l"/>
                <a:tab pos="3406775" algn="l"/>
                <a:tab pos="3856038" algn="l"/>
                <a:tab pos="4305300" algn="l"/>
                <a:tab pos="4754563" algn="l"/>
                <a:tab pos="5203825" algn="l"/>
                <a:tab pos="5653088" algn="l"/>
                <a:tab pos="6102350" algn="l"/>
                <a:tab pos="6551613" algn="l"/>
                <a:tab pos="7000875" algn="l"/>
                <a:tab pos="7450138" algn="l"/>
                <a:tab pos="7899400" algn="l"/>
                <a:tab pos="8348663" algn="l"/>
                <a:tab pos="8797925" algn="l"/>
                <a:tab pos="9247188" algn="l"/>
              </a:tabLst>
            </a:pPr>
            <a:endParaRPr lang="hu-HU" altLang="hu-HU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3B2A78-5E21-43BD-8AB5-EF29C24A3107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AF77932B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8945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8280400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lvl="1" indent="-280988">
              <a:buClrTx/>
              <a:buFontTx/>
              <a:buNone/>
              <a:tabLst>
                <a:tab pos="742950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  <a:tab pos="10777538" algn="l"/>
                <a:tab pos="10779125" algn="l"/>
                <a:tab pos="10780713" algn="l"/>
              </a:tabLst>
            </a:pPr>
            <a:r>
              <a:rPr lang="hu-HU" altLang="hu-HU" sz="27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	</a:t>
            </a:r>
            <a:r>
              <a:rPr lang="hu-HU" altLang="hu-HU" sz="3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Vizsgálatok szabályozási háttere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9750" y="1800225"/>
            <a:ext cx="7375525" cy="4011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2550"/>
              </a:spcBef>
              <a:buSzPct val="40000"/>
              <a:buFont typeface="Times New Roman" pitchFamily="16" charset="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6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 </a:t>
            </a:r>
            <a:r>
              <a:rPr lang="hu-HU" altLang="hu-HU" sz="28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Ajbt.</a:t>
            </a:r>
          </a:p>
          <a:p>
            <a:pPr>
              <a:lnSpc>
                <a:spcPct val="150000"/>
              </a:lnSpc>
              <a:spcBef>
                <a:spcPts val="2550"/>
              </a:spcBef>
              <a:buClrTx/>
              <a:buSzPct val="67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800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  <a:p>
            <a:pPr algn="just" hangingPunct="0">
              <a:buSzPct val="37000"/>
              <a:buFont typeface="Times New Roman" pitchFamily="16" charset="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8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 Az alapvető jogok biztosa vizsgálatának szakmai szabályairól és módszereiről szóló 2/2012 (I.20) AJB utasítás</a:t>
            </a:r>
          </a:p>
          <a:p>
            <a:pPr>
              <a:lnSpc>
                <a:spcPct val="150000"/>
              </a:lnSpc>
              <a:spcBef>
                <a:spcPts val="2550"/>
              </a:spcBef>
              <a:buClrTx/>
              <a:buSzPct val="67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800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2550"/>
              </a:spcBef>
              <a:buClrTx/>
              <a:buSzPct val="72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600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600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AB7E86D-DAFC-4EAA-9F1F-C37B74EF7DD2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461D9627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634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845978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741363" algn="l"/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  <a:tab pos="10779125" algn="l"/>
                <a:tab pos="10780713" algn="l"/>
              </a:tabLst>
            </a:pPr>
            <a:r>
              <a:rPr lang="hu-HU" altLang="hu-HU" sz="3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Vizsgálati módszerek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60363" y="1619250"/>
            <a:ext cx="8099425" cy="270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buSzPct val="40000"/>
              <a:buFont typeface="Times New Roman" pitchFamily="16" charset="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6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 Adat, felvilágosítás</a:t>
            </a:r>
            <a:r>
              <a:rPr lang="hu-HU" altLang="hu-HU" sz="2600" b="1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,</a:t>
            </a:r>
            <a:r>
              <a:rPr lang="hu-HU" altLang="hu-HU" sz="26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 valamint iratmásolat bekérése</a:t>
            </a:r>
          </a:p>
          <a:p>
            <a:pPr algn="just">
              <a:buSzPct val="4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600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  <a:p>
            <a:pPr algn="just">
              <a:buSzPct val="40000"/>
              <a:buFont typeface="Times New Roman" pitchFamily="16" charset="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600" b="1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 </a:t>
            </a:r>
            <a:r>
              <a:rPr lang="hu-HU" altLang="hu-HU" sz="26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Felkérés vizsgálat lefolytatására</a:t>
            </a:r>
          </a:p>
          <a:p>
            <a:pPr algn="just">
              <a:buSzPct val="4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600" b="1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  <a:p>
            <a:pPr algn="just">
              <a:buSzPct val="40000"/>
              <a:buFont typeface="Times New Roman" pitchFamily="16" charset="0"/>
              <a:buBlip>
                <a:blip r:embed="rId4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600" b="1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 </a:t>
            </a:r>
            <a:r>
              <a:rPr lang="hu-HU" altLang="hu-HU" sz="26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Részvétel közmeghallgatáson és helyszíni ellenőrzés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8BF496A-9C92-48C5-9F9F-28483AD0502F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D4B80B88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121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774065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marL="0" lvl="1" indent="3175">
              <a:buClrTx/>
              <a:buFontTx/>
              <a:buNone/>
              <a:tabLst>
                <a:tab pos="0" algn="l"/>
                <a:tab pos="509588" algn="l"/>
                <a:tab pos="1423988" algn="l"/>
                <a:tab pos="2338388" algn="l"/>
                <a:tab pos="3252788" algn="l"/>
                <a:tab pos="4167188" algn="l"/>
                <a:tab pos="5081588" algn="l"/>
                <a:tab pos="5995988" algn="l"/>
                <a:tab pos="6910388" algn="l"/>
                <a:tab pos="7824788" algn="l"/>
                <a:tab pos="8739188" algn="l"/>
                <a:tab pos="9653588" algn="l"/>
                <a:tab pos="10034588" algn="l"/>
                <a:tab pos="10036175" algn="l"/>
                <a:tab pos="10037763" algn="l"/>
              </a:tabLst>
            </a:pPr>
            <a:r>
              <a:rPr lang="hu-HU" altLang="hu-HU" sz="3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Összegzés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79388" y="1979613"/>
            <a:ext cx="8640762" cy="306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hu-HU" altLang="hu-HU" sz="2600">
                <a:solidFill>
                  <a:srgbClr val="000000"/>
                </a:solidFill>
                <a:latin typeface="Times New Roman" pitchFamily="16" charset="0"/>
                <a:cs typeface="Arial" charset="0"/>
              </a:rPr>
              <a:t>Az alapvető jogok biztosához telepített új feladatkör ellátása a vonatkozó jogszabályoknak megfelelően zajlik,  mind tartalmi, mind eljárási szempontból is beilleszkedett a biztosi alaptevékenység keretei közé.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hu-HU" altLang="hu-HU" sz="2600">
              <a:solidFill>
                <a:srgbClr val="000000"/>
              </a:solidFill>
              <a:latin typeface="Times New Roman" pitchFamily="16" charset="0"/>
              <a:cs typeface="Arial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AD5FDCC-9963-406C-A6FC-7AC37AB5E74B}" type="slidenum">
              <a:rPr lang="hu-HU" altLang="hu-HU" sz="1400" b="1">
                <a:solidFill>
                  <a:srgbClr val="FFFFFF"/>
                </a:solidFill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hu-HU" altLang="hu-HU" sz="14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" name="Hang 1">
            <a:hlinkClick r:id="" action="ppaction://media"/>
          </p:cNvPr>
          <p:cNvPicPr>
            <a:picLocks noRot="1" noChangeAspect="1"/>
          </p:cNvPicPr>
          <p:nvPr>
            <a:wavAudioFile r:embed="rId1" name="5A09A893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603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Century Schoolbook"/>
        <a:ea typeface="SimSun"/>
        <a:cs typeface=""/>
      </a:majorFont>
      <a:minorFont>
        <a:latin typeface="Century Schoolbook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Century Schoolbook"/>
        <a:ea typeface="SimSun"/>
        <a:cs typeface=""/>
      </a:majorFont>
      <a:minorFont>
        <a:latin typeface="Century Schoolbook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Century Schoolbook"/>
        <a:ea typeface="SimSun"/>
        <a:cs typeface=""/>
      </a:majorFont>
      <a:minorFont>
        <a:latin typeface="Century Schoolbook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Century Schoolbook"/>
        <a:ea typeface="SimSun"/>
        <a:cs typeface=""/>
      </a:majorFont>
      <a:minorFont>
        <a:latin typeface="Century Schoolbook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Century Schoolbook"/>
        <a:ea typeface="SimSun"/>
        <a:cs typeface=""/>
      </a:majorFont>
      <a:minorFont>
        <a:latin typeface="Century Schoolbook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Century Schoolbook"/>
        <a:ea typeface="SimSun"/>
        <a:cs typeface=""/>
      </a:majorFont>
      <a:minorFont>
        <a:latin typeface="Century Schoolbook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Century Schoolbook"/>
        <a:ea typeface="SimSun"/>
        <a:cs typeface=""/>
      </a:majorFont>
      <a:minorFont>
        <a:latin typeface="Century Schoolbook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entury Schoolbook" pitchFamily="16" charset="0"/>
            <a:ea typeface="SimSun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558</Words>
  <PresentationFormat>Diavetítés a képernyőre (4:3 oldalarány)</PresentationFormat>
  <Paragraphs>91</Paragraphs>
  <Slides>10</Slides>
  <Notes>10</Notes>
  <HiddenSlides>0</HiddenSlides>
  <MMClips>10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7</vt:i4>
      </vt:variant>
      <vt:variant>
        <vt:lpstr>Diacímek</vt:lpstr>
      </vt:variant>
      <vt:variant>
        <vt:i4>10</vt:i4>
      </vt:variant>
    </vt:vector>
  </HeadingPairs>
  <TitlesOfParts>
    <vt:vector size="24" baseType="lpstr">
      <vt:lpstr>Century Schoolbook</vt:lpstr>
      <vt:lpstr>SimSun</vt:lpstr>
      <vt:lpstr>Times New Roman</vt:lpstr>
      <vt:lpstr>Arial</vt:lpstr>
      <vt:lpstr>Arial Unicode MS</vt:lpstr>
      <vt:lpstr>Calibri</vt:lpstr>
      <vt:lpstr>Garamond</vt:lpstr>
      <vt:lpstr>Office-téma</vt:lpstr>
      <vt:lpstr>1_Office-téma</vt:lpstr>
      <vt:lpstr>2_Office-téma</vt:lpstr>
      <vt:lpstr>3_Office-téma</vt:lpstr>
      <vt:lpstr>4_Office-téma</vt:lpstr>
      <vt:lpstr>5_Office-téma</vt:lpstr>
      <vt:lpstr>6_Office-téma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dobos.csaba</dc:creator>
  <cp:lastModifiedBy>dobos.csaba</cp:lastModifiedBy>
  <cp:revision>63</cp:revision>
  <cp:lastPrinted>1601-01-01T00:00:00Z</cp:lastPrinted>
  <dcterms:created xsi:type="dcterms:W3CDTF">2015-02-24T09:58:44Z</dcterms:created>
  <dcterms:modified xsi:type="dcterms:W3CDTF">2015-06-10T14:00:14Z</dcterms:modified>
</cp:coreProperties>
</file>