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3"/>
  </p:notesMasterIdLst>
  <p:handoutMasterIdLst>
    <p:handoutMasterId r:id="rId14"/>
  </p:handoutMasterIdLst>
  <p:sldIdLst>
    <p:sldId id="257" r:id="rId3"/>
    <p:sldId id="326" r:id="rId4"/>
    <p:sldId id="347" r:id="rId5"/>
    <p:sldId id="349" r:id="rId6"/>
    <p:sldId id="351" r:id="rId7"/>
    <p:sldId id="353" r:id="rId8"/>
    <p:sldId id="336" r:id="rId9"/>
    <p:sldId id="334" r:id="rId10"/>
    <p:sldId id="355" r:id="rId11"/>
    <p:sldId id="282" r:id="rId12"/>
  </p:sldIdLst>
  <p:sldSz cx="9144000" cy="6858000" type="screen4x3"/>
  <p:notesSz cx="6797675" cy="987425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3F9FA"/>
    <a:srgbClr val="0033CC"/>
    <a:srgbClr val="F6B3A8"/>
    <a:srgbClr val="3399FF"/>
    <a:srgbClr val="FFFFCC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32" autoAdjust="0"/>
    <p:restoredTop sz="94131" autoAdjust="0"/>
  </p:normalViewPr>
  <p:slideViewPr>
    <p:cSldViewPr>
      <p:cViewPr varScale="1">
        <p:scale>
          <a:sx n="96" d="100"/>
          <a:sy n="96" d="100"/>
        </p:scale>
        <p:origin x="-100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1196E-DEFA-45C0-9EB3-0831096DC530}" type="datetimeFigureOut">
              <a:rPr lang="hu-HU" smtClean="0"/>
              <a:pPr/>
              <a:t>2015.06.11.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D4050-CF19-4A30-AEFB-77E6D93436D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0743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1C5C992E-AEF1-4BE7-8E97-F07060E3A5C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126454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22E31-18A2-42B9-8535-C954E90657BB}" type="slidenum">
              <a:rPr lang="hu-HU" altLang="hu-HU"/>
              <a:pPr/>
              <a:t>1</a:t>
            </a:fld>
            <a:endParaRPr lang="hu-HU" altLang="hu-HU"/>
          </a:p>
        </p:txBody>
      </p:sp>
      <p:sp>
        <p:nvSpPr>
          <p:cNvPr id="512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hu-HU" smtClean="0"/>
          </a:p>
        </p:txBody>
      </p:sp>
    </p:spTree>
    <p:extLst>
      <p:ext uri="{BB962C8B-B14F-4D97-AF65-F5344CB8AC3E}">
        <p14:creationId xmlns:p14="http://schemas.microsoft.com/office/powerpoint/2010/main" xmlns="" val="2226776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992E-AEF1-4BE7-8E97-F07060E3A5CC}" type="slidenum">
              <a:rPr lang="hu-HU" altLang="hu-HU" smtClean="0"/>
              <a:pPr/>
              <a:t>10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874011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992E-AEF1-4BE7-8E97-F07060E3A5CC}" type="slidenum">
              <a:rPr lang="hu-HU" altLang="hu-HU" smtClean="0"/>
              <a:pPr/>
              <a:t>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47686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992E-AEF1-4BE7-8E97-F07060E3A5CC}" type="slidenum">
              <a:rPr lang="hu-HU" altLang="hu-HU" smtClean="0"/>
              <a:pPr/>
              <a:t>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1908923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3BD3E-0A0D-4D79-8116-81CD38CE9206}" type="slidenum">
              <a:rPr lang="hu-HU" altLang="hu-HU"/>
              <a:pPr/>
              <a:t>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888491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3BD3E-0A0D-4D79-8116-81CD38CE9206}" type="slidenum">
              <a:rPr lang="hu-HU" altLang="hu-HU"/>
              <a:pPr/>
              <a:t>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506932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3BD3E-0A0D-4D79-8116-81CD38CE9206}" type="slidenum">
              <a:rPr lang="hu-HU" altLang="hu-HU"/>
              <a:pPr/>
              <a:t>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3013583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87B5C-733C-4250-B5C4-303F26FF3621}" type="slidenum">
              <a:rPr lang="hu-HU" altLang="hu-HU"/>
              <a:pPr/>
              <a:t>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980168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763832-8E0B-4B3C-BC85-1DB0B778B289}" type="slidenum">
              <a:rPr lang="hu-HU" altLang="hu-HU"/>
              <a:pPr/>
              <a:t>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2767223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3BD3E-0A0D-4D79-8116-81CD38CE9206}" type="slidenum">
              <a:rPr lang="hu-HU" altLang="hu-HU"/>
              <a:pPr/>
              <a:t>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xmlns="" val="427204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8A744-59EB-4F04-A465-AB7604C9111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79A2FD-CA2B-496A-A33C-D31DF66932D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F5F04-B1F0-48C7-84D8-C5B9B5A4B18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37915-DF19-4092-A308-FD08C3C8087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00FBC-1782-473D-B479-5D5C0697132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20358-BB92-4E82-BEF0-5C9EC8EBECF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6892E-9565-471A-A337-C1193DC73CC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72683-F079-4457-A7AF-7432333B722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07C50-4528-4BD6-B678-67899C610ABE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C37BC-E7A3-4731-A311-CFF8FECC63E7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261EC-8295-4697-A1C9-EC52024A7FEE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1DECF-AC79-44A1-B957-2B6A6148E0A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17CF2-B1BE-429F-B466-467FA87E9291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4234CE-D127-4CCD-A33E-10CB91447CA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7A753-EABE-478B-A86C-3C3059C7E807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217CA-2E24-49EF-94AE-B81A7BBAC5E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AB9EB-496D-4B67-8A83-2F15B783F9F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446F7-F69F-4EFB-9D4A-F5C9B515BCE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53F31-1ADB-40EB-A93D-5AF53C2F2D5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0821E-3723-432B-B46F-96D5F5AD025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8B627-B387-4043-BA1A-2E9712DF7014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63521-18E2-46EA-AB39-ABEFF83CB194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8D078C-7B73-4C80-9212-A011D58CAE6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148E4-92C1-4DC4-ABEE-3F77E96115B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4FD4C-969A-4BF2-868A-05C4E9B2BB4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75B65-2881-4A50-80E0-6CF12D607AE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341F8E-D8EC-4120-B840-99190BDB9D9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FDFE"/>
            </a:gs>
            <a:gs pos="69000">
              <a:srgbClr val="3399FF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522337B5-C2F4-4EEB-8C9C-DBAAAEE6E044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CFDFE"/>
            </a:gs>
            <a:gs pos="69000">
              <a:srgbClr val="3399FF"/>
            </a:gs>
            <a:gs pos="83000">
              <a:srgbClr val="E0F1F2"/>
            </a:gs>
            <a:gs pos="100000">
              <a:srgbClr val="EBF6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D427CAE0-BAB5-4BD4-9C11-57303FBE2BA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rupciomegelozes.kormany.h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en-US" altLang="hu-HU" sz="1400" b="0"/>
          </a:p>
        </p:txBody>
      </p:sp>
      <p:sp>
        <p:nvSpPr>
          <p:cNvPr id="4099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endParaRPr lang="en-US" altLang="hu-HU" sz="1400" b="0"/>
          </a:p>
        </p:txBody>
      </p:sp>
      <p:pic>
        <p:nvPicPr>
          <p:cNvPr id="4100" name="Picture 13" descr="nagy_átlátsz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533400"/>
            <a:ext cx="2397125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2771775" y="5661025"/>
            <a:ext cx="4054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hu-HU" altLang="hu-HU" b="0" dirty="0" smtClean="0">
                <a:latin typeface="Garamond" pitchFamily="18" charset="0"/>
              </a:rPr>
              <a:t>Budapest, </a:t>
            </a:r>
            <a:r>
              <a:rPr lang="hu-HU" altLang="hu-HU" b="0" dirty="0">
                <a:latin typeface="Garamond" pitchFamily="18" charset="0"/>
              </a:rPr>
              <a:t>2015. </a:t>
            </a:r>
            <a:r>
              <a:rPr lang="hu-HU" altLang="hu-HU" b="0" dirty="0" smtClean="0">
                <a:latin typeface="Garamond" pitchFamily="18" charset="0"/>
              </a:rPr>
              <a:t>június 10.</a:t>
            </a:r>
            <a:endParaRPr lang="hu-HU" altLang="hu-HU" b="0" dirty="0">
              <a:latin typeface="Garamond" pitchFamily="18" charset="0"/>
            </a:endParaRPr>
          </a:p>
        </p:txBody>
      </p:sp>
      <p:sp>
        <p:nvSpPr>
          <p:cNvPr id="4102" name="Téglalap 10"/>
          <p:cNvSpPr>
            <a:spLocks noChangeArrowheads="1"/>
          </p:cNvSpPr>
          <p:nvPr/>
        </p:nvSpPr>
        <p:spPr bwMode="auto">
          <a:xfrm>
            <a:off x="1270000" y="3494088"/>
            <a:ext cx="67913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altLang="hu-HU" sz="2400" dirty="0">
                <a:latin typeface="Garamond" pitchFamily="18" charset="0"/>
              </a:rPr>
              <a:t> </a:t>
            </a:r>
          </a:p>
          <a:p>
            <a:pPr algn="ctr"/>
            <a:r>
              <a:rPr lang="hu-HU" altLang="hu-HU" sz="2400" dirty="0">
                <a:latin typeface="Garamond" pitchFamily="18" charset="0"/>
              </a:rPr>
              <a:t>NVSZ Korrupciómegelőzési Főosztály</a:t>
            </a:r>
            <a:endParaRPr lang="en-GB" altLang="hu-HU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645024"/>
            <a:ext cx="7283450" cy="2001837"/>
          </a:xfrm>
        </p:spPr>
        <p:txBody>
          <a:bodyPr/>
          <a:lstStyle/>
          <a:p>
            <a:pPr eaLnBrk="1" hangingPunct="1"/>
            <a:r>
              <a:rPr lang="hu-HU" altLang="hu-HU" sz="4000" b="1" dirty="0">
                <a:latin typeface="Garamond" pitchFamily="18" charset="0"/>
              </a:rPr>
              <a:t>Korrupciómegelőzési Főosztály</a:t>
            </a:r>
            <a:r>
              <a:rPr lang="hu-HU" altLang="hu-HU" sz="40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hu-HU" altLang="hu-HU" sz="40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hu-HU" altLang="hu-HU" sz="4000" dirty="0" smtClean="0">
                <a:solidFill>
                  <a:schemeClr val="tx1"/>
                </a:solidFill>
                <a:latin typeface="Garamond" pitchFamily="18" charset="0"/>
              </a:rPr>
              <a:t>Köszönöm a figyelmet!</a:t>
            </a:r>
            <a:br>
              <a:rPr lang="hu-HU" altLang="hu-HU" sz="4000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hu-HU" altLang="hu-HU" sz="3200" dirty="0" err="1" smtClean="0">
                <a:solidFill>
                  <a:schemeClr val="tx1"/>
                </a:solidFill>
                <a:latin typeface="Garamond" pitchFamily="18" charset="0"/>
                <a:hlinkClick r:id="rId3"/>
              </a:rPr>
              <a:t>www.korrupciomegelozes.kormany.hu</a:t>
            </a:r>
            <a:r>
              <a:rPr lang="hu-HU" altLang="hu-HU" sz="3200" dirty="0" smtClean="0">
                <a:solidFill>
                  <a:schemeClr val="tx1"/>
                </a:solidFill>
                <a:latin typeface="Garamond" pitchFamily="18" charset="0"/>
              </a:rPr>
              <a:t>  </a:t>
            </a:r>
          </a:p>
        </p:txBody>
      </p:sp>
      <p:pic>
        <p:nvPicPr>
          <p:cNvPr id="5" name="Picture 13" descr="nagy_átlátsz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052736"/>
            <a:ext cx="2397125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b="1" dirty="0" smtClean="0">
                <a:latin typeface="Garamond" pitchFamily="18" charset="0"/>
              </a:rPr>
              <a:t> Nemzeti Védelmi Szolgálat szerepe</a:t>
            </a:r>
            <a:br>
              <a:rPr lang="hu-HU" sz="2400" b="1" dirty="0" smtClean="0">
                <a:latin typeface="Garamond" pitchFamily="18" charset="0"/>
              </a:rPr>
            </a:br>
            <a:r>
              <a:rPr lang="hu-HU" sz="2400" b="1" dirty="0">
                <a:latin typeface="Garamond" pitchFamily="18" charset="0"/>
              </a:rPr>
              <a:t> </a:t>
            </a:r>
            <a:r>
              <a:rPr lang="hu-HU" sz="2400" b="1" dirty="0" smtClean="0">
                <a:latin typeface="Garamond" pitchFamily="18" charset="0"/>
              </a:rPr>
              <a:t>a korrupció megelőzésében      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461963" y="21336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hu-HU" altLang="hu-HU" sz="2300" dirty="0" smtClean="0">
                <a:solidFill>
                  <a:srgbClr val="2020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 Kormány tagjainak feladat- és hatásköréről szóló 152/2014. (Korm. rendelet 39. § (2) bekezdése szerint a belügyminiszter a rendészetért való felelőssége körében összehangolja a korrupcióellenes tevékenységgel összefüggő kormányzati feladatokat.</a:t>
            </a:r>
          </a:p>
          <a:p>
            <a:pPr>
              <a:defRPr/>
            </a:pPr>
            <a:r>
              <a:rPr lang="hu-HU" sz="2300" dirty="0" smtClean="0">
                <a:solidFill>
                  <a:srgbClr val="20202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E feladatokat a belügyminiszter a Nemzeti Védelmi Szolgálat útján látja el.</a:t>
            </a:r>
            <a:endParaRPr lang="hu-HU" sz="2300" dirty="0" smtClean="0">
              <a:latin typeface="Garamond" panose="02020404030301010803" pitchFamily="18" charset="0"/>
            </a:endParaRPr>
          </a:p>
          <a:p>
            <a:pPr marL="0" indent="0" algn="just">
              <a:buFontTx/>
              <a:buNone/>
              <a:defRPr/>
            </a:pPr>
            <a:endParaRPr lang="hu-HU" sz="2400" i="1" dirty="0" smtClean="0"/>
          </a:p>
        </p:txBody>
      </p:sp>
      <p:pic>
        <p:nvPicPr>
          <p:cNvPr id="6148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6225"/>
            <a:ext cx="9350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sz="2400" dirty="0" smtClean="0">
                <a:latin typeface="Garamond" pitchFamily="18" charset="0"/>
              </a:rPr>
              <a:t>sajátos helyet foglal el a szervezetben, mivel </a:t>
            </a:r>
            <a:r>
              <a:rPr lang="hu-HU" sz="2400" i="1" dirty="0" smtClean="0">
                <a:latin typeface="Garamond" pitchFamily="18" charset="0"/>
              </a:rPr>
              <a:t>küldetése elsősorban a megelőzés  </a:t>
            </a:r>
          </a:p>
          <a:p>
            <a:pPr algn="just"/>
            <a:r>
              <a:rPr lang="hu-HU" sz="2400" dirty="0" smtClean="0">
                <a:latin typeface="Garamond" pitchFamily="18" charset="0"/>
              </a:rPr>
              <a:t>nincs közvetlen (</a:t>
            </a:r>
            <a:r>
              <a:rPr lang="hu-HU" sz="2400" dirty="0" err="1" smtClean="0">
                <a:latin typeface="Garamond" pitchFamily="18" charset="0"/>
              </a:rPr>
              <a:t>represszív</a:t>
            </a:r>
            <a:r>
              <a:rPr lang="hu-HU" sz="2400" dirty="0" smtClean="0">
                <a:latin typeface="Garamond" pitchFamily="18" charset="0"/>
              </a:rPr>
              <a:t> jellegű) beavatkozási lehetősége a korrupciós folyamatokba, </a:t>
            </a:r>
            <a:r>
              <a:rPr lang="hu-HU" sz="2400" i="1" dirty="0" smtClean="0">
                <a:latin typeface="Garamond" pitchFamily="18" charset="0"/>
              </a:rPr>
              <a:t>de támogatja</a:t>
            </a:r>
            <a:r>
              <a:rPr lang="hu-HU" sz="2400" dirty="0" smtClean="0">
                <a:latin typeface="Garamond" pitchFamily="18" charset="0"/>
              </a:rPr>
              <a:t> a normasértő magatartásokkal szembeni fellépést</a:t>
            </a:r>
          </a:p>
          <a:p>
            <a:pPr algn="just"/>
            <a:r>
              <a:rPr lang="hu-HU" sz="2400" dirty="0" smtClean="0">
                <a:latin typeface="Garamond" pitchFamily="18" charset="0"/>
              </a:rPr>
              <a:t>javaslatokat fogalmaz meg a közigazgatás számára </a:t>
            </a:r>
            <a:r>
              <a:rPr lang="hu-HU" sz="2400" i="1" dirty="0" smtClean="0">
                <a:latin typeface="Garamond" pitchFamily="18" charset="0"/>
              </a:rPr>
              <a:t>az</a:t>
            </a:r>
            <a:r>
              <a:rPr lang="hu-HU" sz="2400" dirty="0" smtClean="0">
                <a:latin typeface="Garamond" pitchFamily="18" charset="0"/>
              </a:rPr>
              <a:t> </a:t>
            </a:r>
            <a:r>
              <a:rPr lang="hu-HU" sz="2400" i="1" dirty="0" smtClean="0">
                <a:latin typeface="Garamond" pitchFamily="18" charset="0"/>
              </a:rPr>
              <a:t>integráns (korrupciós kockázatot csökkentő) </a:t>
            </a:r>
            <a:r>
              <a:rPr lang="hu-HU" sz="2400" dirty="0" smtClean="0">
                <a:latin typeface="Garamond" pitchFamily="18" charset="0"/>
              </a:rPr>
              <a:t>működés feltételeinek a megteremtésére</a:t>
            </a:r>
            <a:endParaRPr lang="hu-HU" sz="2400" dirty="0" smtClean="0"/>
          </a:p>
        </p:txBody>
      </p:sp>
      <p:pic>
        <p:nvPicPr>
          <p:cNvPr id="9219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6225"/>
            <a:ext cx="9350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b="1" dirty="0" smtClean="0">
                <a:latin typeface="Garamond" pitchFamily="18" charset="0"/>
              </a:rPr>
              <a:t>Paradigmaváltás jellegzetességei </a:t>
            </a:r>
            <a:br>
              <a:rPr lang="hu-HU" sz="2400" b="1" dirty="0" smtClean="0">
                <a:latin typeface="Garamond" pitchFamily="18" charset="0"/>
              </a:rPr>
            </a:br>
            <a:r>
              <a:rPr lang="hu-HU" sz="2400" b="1" dirty="0" smtClean="0">
                <a:latin typeface="Garamond" pitchFamily="18" charset="0"/>
              </a:rPr>
              <a:t> a Korrupciómegelőzési Főosztály</a:t>
            </a:r>
            <a:br>
              <a:rPr lang="hu-HU" sz="2400" b="1" dirty="0" smtClean="0">
                <a:latin typeface="Garamond" pitchFamily="18" charset="0"/>
              </a:rPr>
            </a:br>
            <a:r>
              <a:rPr lang="hu-HU" sz="2400" b="1" dirty="0" smtClean="0">
                <a:latin typeface="Garamond" pitchFamily="18" charset="0"/>
              </a:rPr>
              <a:t>működése tükrében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" y="158750"/>
            <a:ext cx="9350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781050" y="374650"/>
            <a:ext cx="7772400" cy="7191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u-HU" sz="3200" kern="0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Nevesített feladatok </a:t>
            </a:r>
          </a:p>
          <a:p>
            <a:pPr eaLnBrk="1" hangingPunct="1">
              <a:defRPr/>
            </a:pPr>
            <a:r>
              <a:rPr lang="hu-HU" sz="3200" kern="0" dirty="0" smtClean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az integritás területén </a:t>
            </a:r>
            <a:endParaRPr lang="en-GB" sz="3200" kern="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292" name="Content Placeholder 5"/>
          <p:cNvSpPr txBox="1">
            <a:spLocks/>
          </p:cNvSpPr>
          <p:nvPr/>
        </p:nvSpPr>
        <p:spPr bwMode="auto">
          <a:xfrm>
            <a:off x="419100" y="1700213"/>
            <a:ext cx="84963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hu-HU" sz="2800" b="0" i="1" dirty="0">
                <a:latin typeface="Garamond" pitchFamily="18" charset="0"/>
              </a:rPr>
              <a:t>- </a:t>
            </a:r>
            <a:r>
              <a:rPr lang="hu-HU" sz="2800" dirty="0">
                <a:latin typeface="Garamond" pitchFamily="18" charset="0"/>
              </a:rPr>
              <a:t>előkészíti</a:t>
            </a:r>
            <a:r>
              <a:rPr lang="hu-HU" sz="2800" b="0" dirty="0">
                <a:latin typeface="Garamond" pitchFamily="18" charset="0"/>
              </a:rPr>
              <a:t> a </a:t>
            </a:r>
            <a:r>
              <a:rPr lang="hu-HU" sz="2800" b="0" i="1" dirty="0">
                <a:latin typeface="Garamond" pitchFamily="18" charset="0"/>
              </a:rPr>
              <a:t>korrupció elleni kormányzati stratégiát </a:t>
            </a:r>
            <a:r>
              <a:rPr lang="hu-HU" sz="2800" b="0" dirty="0">
                <a:latin typeface="Garamond" pitchFamily="18" charset="0"/>
              </a:rPr>
              <a:t>és felterjeszti a rendészetért felelős miniszter </a:t>
            </a:r>
            <a:r>
              <a:rPr lang="hu-HU" sz="2800" b="0" dirty="0" smtClean="0">
                <a:latin typeface="Garamond" pitchFamily="18" charset="0"/>
              </a:rPr>
              <a:t>részére (</a:t>
            </a:r>
            <a:r>
              <a:rPr lang="hu-HU" sz="2800" b="0" i="1" dirty="0" smtClean="0">
                <a:latin typeface="Garamond" pitchFamily="18" charset="0"/>
              </a:rPr>
              <a:t>1336/2015. Korm. határozat</a:t>
            </a:r>
            <a:r>
              <a:rPr lang="hu-HU" sz="2800" b="0" dirty="0" smtClean="0">
                <a:latin typeface="Garamond" pitchFamily="18" charset="0"/>
              </a:rPr>
              <a:t>)</a:t>
            </a:r>
            <a:endParaRPr lang="hu-HU" sz="2800" b="0" dirty="0">
              <a:latin typeface="Garamond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hu-HU" sz="2800" b="0" i="1" dirty="0">
                <a:latin typeface="Garamond" pitchFamily="18" charset="0"/>
              </a:rPr>
              <a:t>- </a:t>
            </a:r>
            <a:r>
              <a:rPr lang="hu-HU" sz="2800" dirty="0">
                <a:latin typeface="Garamond" pitchFamily="18" charset="0"/>
              </a:rPr>
              <a:t>kidolgozza</a:t>
            </a:r>
            <a:r>
              <a:rPr lang="hu-HU" sz="2800" b="0" dirty="0">
                <a:latin typeface="Garamond" pitchFamily="18" charset="0"/>
              </a:rPr>
              <a:t> a </a:t>
            </a:r>
            <a:r>
              <a:rPr lang="hu-HU" sz="2800" b="0" dirty="0" err="1">
                <a:latin typeface="Garamond" pitchFamily="18" charset="0"/>
              </a:rPr>
              <a:t>korrupciómegelőzési</a:t>
            </a:r>
            <a:r>
              <a:rPr lang="hu-HU" sz="2800" b="0" dirty="0">
                <a:latin typeface="Garamond" pitchFamily="18" charset="0"/>
              </a:rPr>
              <a:t> intézkedési terv és az integritás jelentés elkészítését támogató </a:t>
            </a:r>
            <a:r>
              <a:rPr lang="hu-HU" sz="2800" dirty="0">
                <a:latin typeface="Garamond" pitchFamily="18" charset="0"/>
              </a:rPr>
              <a:t>módszertani segédletet</a:t>
            </a:r>
            <a:r>
              <a:rPr lang="hu-HU" sz="2800" b="0" dirty="0">
                <a:latin typeface="Garamond" pitchFamily="18" charset="0"/>
              </a:rPr>
              <a:t>, amelyet felterjeszt a rendészetért felelős miniszter </a:t>
            </a:r>
            <a:r>
              <a:rPr lang="hu-HU" sz="2800" b="0" dirty="0" smtClean="0">
                <a:latin typeface="Garamond" pitchFamily="18" charset="0"/>
              </a:rPr>
              <a:t>részére</a:t>
            </a:r>
            <a:endParaRPr lang="hu-HU" sz="2800" b="0" dirty="0">
              <a:latin typeface="Garamond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hu-HU" sz="2800" b="0" i="1" dirty="0">
                <a:latin typeface="Garamond" pitchFamily="18" charset="0"/>
              </a:rPr>
              <a:t>- </a:t>
            </a:r>
            <a:r>
              <a:rPr lang="hu-HU" sz="2800" dirty="0">
                <a:latin typeface="Garamond" pitchFamily="18" charset="0"/>
              </a:rPr>
              <a:t>végzi</a:t>
            </a:r>
            <a:r>
              <a:rPr lang="hu-HU" sz="2800" b="0" dirty="0">
                <a:latin typeface="Garamond" pitchFamily="18" charset="0"/>
              </a:rPr>
              <a:t> az integritási és korrupciós kockázatok </a:t>
            </a:r>
            <a:r>
              <a:rPr lang="hu-HU" sz="2800" dirty="0" smtClean="0">
                <a:latin typeface="Garamond" pitchFamily="18" charset="0"/>
              </a:rPr>
              <a:t>felmérését</a:t>
            </a:r>
            <a:endParaRPr lang="hu-HU" sz="2800" b="0" dirty="0">
              <a:latin typeface="Garamond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hu-HU" sz="2800" b="0" i="1" dirty="0" err="1" smtClean="0">
                <a:latin typeface="Garamond" pitchFamily="18" charset="0"/>
              </a:rPr>
              <a:t>-</a:t>
            </a:r>
            <a:r>
              <a:rPr lang="hu-HU" sz="2800" dirty="0" err="1" smtClean="0">
                <a:latin typeface="Garamond" pitchFamily="18" charset="0"/>
              </a:rPr>
              <a:t>közreműködik</a:t>
            </a:r>
            <a:r>
              <a:rPr lang="hu-HU" sz="2800" b="0" dirty="0" smtClean="0">
                <a:latin typeface="Garamond" pitchFamily="18" charset="0"/>
              </a:rPr>
              <a:t> </a:t>
            </a:r>
            <a:r>
              <a:rPr lang="hu-HU" sz="2800" b="0" dirty="0">
                <a:latin typeface="Garamond" pitchFamily="18" charset="0"/>
              </a:rPr>
              <a:t>az államigazgatási szervek </a:t>
            </a:r>
            <a:r>
              <a:rPr lang="hu-HU" sz="2800" dirty="0">
                <a:latin typeface="Garamond" pitchFamily="18" charset="0"/>
              </a:rPr>
              <a:t>integritásirányítási rendszerének fejlesztésében </a:t>
            </a:r>
            <a:r>
              <a:rPr lang="hu-HU" sz="2800" b="0" dirty="0">
                <a:latin typeface="Garamond" pitchFamily="18" charset="0"/>
              </a:rPr>
              <a:t>és </a:t>
            </a:r>
            <a:r>
              <a:rPr lang="hu-HU" sz="2800" b="0" dirty="0" smtClean="0">
                <a:latin typeface="Garamond" pitchFamily="18" charset="0"/>
              </a:rPr>
              <a:t>összehangolásában</a:t>
            </a:r>
            <a:endParaRPr lang="hu-HU" sz="2800" b="0" dirty="0">
              <a:latin typeface="Garamond" pitchFamily="18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hu-HU" sz="2000" b="0" dirty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hu-HU" altLang="hu-HU" sz="1500" b="0" dirty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" y="158750"/>
            <a:ext cx="9350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781050" y="374650"/>
            <a:ext cx="7772400" cy="7191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u-HU" sz="3200" kern="0" dirty="0" smtClean="0">
                <a:solidFill>
                  <a:schemeClr val="bg2">
                    <a:lumMod val="25000"/>
                  </a:schemeClr>
                </a:solidFill>
                <a:latin typeface="Garamond" panose="02020404030301010803" pitchFamily="18" charset="0"/>
              </a:rPr>
              <a:t>Teljesített feladatok</a:t>
            </a:r>
            <a:endParaRPr lang="en-GB" sz="3200" kern="0" dirty="0" smtClean="0">
              <a:solidFill>
                <a:schemeClr val="bg2">
                  <a:lumMod val="2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292" name="Content Placeholder 5"/>
          <p:cNvSpPr txBox="1">
            <a:spLocks/>
          </p:cNvSpPr>
          <p:nvPr/>
        </p:nvSpPr>
        <p:spPr bwMode="auto">
          <a:xfrm>
            <a:off x="419100" y="1700213"/>
            <a:ext cx="84963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hu-HU" sz="2400" b="0" i="1" dirty="0" smtClean="0">
                <a:latin typeface="Garamond" pitchFamily="18" charset="0"/>
              </a:rPr>
              <a:t>- </a:t>
            </a:r>
            <a:r>
              <a:rPr lang="hu-HU" sz="2400" b="0" dirty="0" smtClean="0">
                <a:latin typeface="Garamond" pitchFamily="18" charset="0"/>
              </a:rPr>
              <a:t>Az 50/2013. (II. 25.) Korm. rendelet alapján elkészítettük a integritás jelentést, valamint a </a:t>
            </a:r>
            <a:r>
              <a:rPr lang="hu-HU" sz="2400" b="0" dirty="0" err="1" smtClean="0">
                <a:latin typeface="Garamond" pitchFamily="18" charset="0"/>
              </a:rPr>
              <a:t>korrupciómegelőzési</a:t>
            </a:r>
            <a:r>
              <a:rPr lang="hu-HU" sz="2400" b="0" dirty="0" smtClean="0">
                <a:latin typeface="Garamond" pitchFamily="18" charset="0"/>
              </a:rPr>
              <a:t> tervet </a:t>
            </a:r>
            <a:r>
              <a:rPr lang="hu-HU" sz="2400" dirty="0" smtClean="0">
                <a:latin typeface="Garamond" pitchFamily="18" charset="0"/>
              </a:rPr>
              <a:t>támogató módszertani segédletet</a:t>
            </a:r>
            <a:r>
              <a:rPr lang="hu-HU" sz="2400" b="0" dirty="0" smtClean="0">
                <a:latin typeface="Garamond" pitchFamily="18" charset="0"/>
              </a:rPr>
              <a:t>  (a jelentések értékelése: </a:t>
            </a:r>
            <a:r>
              <a:rPr lang="hu-HU" sz="2400" b="0" i="1" dirty="0" smtClean="0">
                <a:latin typeface="Garamond" pitchFamily="18" charset="0"/>
              </a:rPr>
              <a:t>eltérő intenzitás</a:t>
            </a:r>
            <a:r>
              <a:rPr lang="hu-HU" sz="2400" b="0" dirty="0" smtClean="0">
                <a:latin typeface="Garamond" pitchFamily="18" charset="0"/>
              </a:rPr>
              <a:t>)   </a:t>
            </a:r>
            <a:endParaRPr lang="hu-HU" sz="2400" b="0" dirty="0">
              <a:latin typeface="Garamond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hu-HU" sz="2400" b="0" dirty="0" smtClean="0">
                <a:latin typeface="Garamond" pitchFamily="18" charset="0"/>
              </a:rPr>
              <a:t>- Az integritás tanácsadók szakirányú továbbképzése III. évfolyama megindításában való közreműködés (</a:t>
            </a:r>
            <a:r>
              <a:rPr lang="hu-HU" sz="2400" dirty="0" smtClean="0">
                <a:latin typeface="Garamond" pitchFamily="18" charset="0"/>
              </a:rPr>
              <a:t>41 költségvezetési intézmény megkeresése, ennek nyomán 32 fővel indult meg a tanfolyam</a:t>
            </a:r>
            <a:r>
              <a:rPr lang="hu-HU" sz="2400" b="0" dirty="0" smtClean="0">
                <a:latin typeface="Garamond" pitchFamily="18" charset="0"/>
              </a:rPr>
              <a:t>)</a:t>
            </a:r>
          </a:p>
          <a:p>
            <a:pPr algn="just">
              <a:spcBef>
                <a:spcPct val="20000"/>
              </a:spcBef>
            </a:pPr>
            <a:r>
              <a:rPr lang="hu-HU" sz="2400" b="0" dirty="0" smtClean="0">
                <a:latin typeface="Garamond" pitchFamily="18" charset="0"/>
              </a:rPr>
              <a:t>- A kommunikáció megkönnyítése érdekében egy </a:t>
            </a:r>
            <a:r>
              <a:rPr lang="hu-HU" sz="2400" dirty="0" smtClean="0">
                <a:latin typeface="Garamond" pitchFamily="18" charset="0"/>
              </a:rPr>
              <a:t>zárt levelező csoport kialakítása és működtetése</a:t>
            </a:r>
            <a:r>
              <a:rPr lang="hu-HU" sz="2400" b="0" dirty="0" smtClean="0">
                <a:latin typeface="Garamond" pitchFamily="18" charset="0"/>
              </a:rPr>
              <a:t>, mely egyfajta sajátos adatbázis több, mint 50 fővel</a:t>
            </a:r>
          </a:p>
          <a:p>
            <a:pPr algn="just">
              <a:spcBef>
                <a:spcPct val="20000"/>
              </a:spcBef>
            </a:pPr>
            <a:r>
              <a:rPr lang="hu-HU" sz="2400" b="0" dirty="0" smtClean="0">
                <a:latin typeface="Garamond" pitchFamily="18" charset="0"/>
              </a:rPr>
              <a:t>- Az integritás tanácsadók kijelölését, annak visszavonását </a:t>
            </a:r>
            <a:r>
              <a:rPr lang="hu-HU" sz="2400" dirty="0" smtClean="0">
                <a:latin typeface="Garamond" pitchFamily="18" charset="0"/>
              </a:rPr>
              <a:t>megelőző sajátos eljárásrend kialakítása</a:t>
            </a:r>
            <a:r>
              <a:rPr lang="hu-HU" sz="2400" b="0" dirty="0" smtClean="0">
                <a:latin typeface="Garamond" pitchFamily="18" charset="0"/>
              </a:rPr>
              <a:t>, működtetése (24 fő) </a:t>
            </a:r>
            <a:r>
              <a:rPr lang="hu-HU" b="0" dirty="0" smtClean="0">
                <a:latin typeface="Garamond" pitchFamily="18" charset="0"/>
              </a:rPr>
              <a:t>   </a:t>
            </a:r>
            <a:endParaRPr lang="en-GB" altLang="hu-HU" sz="2000" b="0" dirty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hu-HU" altLang="hu-HU" sz="1500" b="0" dirty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9912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" y="158750"/>
            <a:ext cx="9350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781050" y="186214"/>
            <a:ext cx="7772400" cy="7191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u-HU" sz="2800" kern="0" dirty="0" smtClean="0">
                <a:solidFill>
                  <a:schemeClr val="bg2">
                    <a:lumMod val="25000"/>
                  </a:schemeClr>
                </a:solidFill>
                <a:latin typeface="Garamond" panose="02020404030301010803" pitchFamily="18" charset="0"/>
              </a:rPr>
              <a:t>Integritás a  </a:t>
            </a:r>
          </a:p>
          <a:p>
            <a:pPr eaLnBrk="1" hangingPunct="1">
              <a:defRPr/>
            </a:pPr>
            <a:r>
              <a:rPr lang="hu-HU" sz="2800" kern="0" dirty="0" smtClean="0">
                <a:solidFill>
                  <a:schemeClr val="bg2">
                    <a:lumMod val="25000"/>
                  </a:schemeClr>
                </a:solidFill>
                <a:latin typeface="Garamond" panose="02020404030301010803" pitchFamily="18" charset="0"/>
              </a:rPr>
              <a:t>Nemzeti Korrupcióellenes Programban  </a:t>
            </a:r>
            <a:endParaRPr lang="en-GB" sz="2800" kern="0" dirty="0" smtClean="0">
              <a:solidFill>
                <a:schemeClr val="bg2">
                  <a:lumMod val="2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292" name="Content Placeholder 5"/>
          <p:cNvSpPr txBox="1">
            <a:spLocks/>
          </p:cNvSpPr>
          <p:nvPr/>
        </p:nvSpPr>
        <p:spPr bwMode="auto">
          <a:xfrm>
            <a:off x="419100" y="1700213"/>
            <a:ext cx="84963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hu-HU" sz="2400" b="0" i="1" dirty="0" smtClean="0">
                <a:latin typeface="Garamond" pitchFamily="18" charset="0"/>
              </a:rPr>
              <a:t> </a:t>
            </a:r>
            <a:r>
              <a:rPr lang="hu-HU" sz="2000" b="0" dirty="0" smtClean="0">
                <a:latin typeface="Garamond" pitchFamily="18" charset="0"/>
              </a:rPr>
              <a:t>A 1336/2015. (V.27.) Korm. határozat </a:t>
            </a:r>
            <a:r>
              <a:rPr lang="hu-HU" sz="2000" dirty="0" smtClean="0">
                <a:latin typeface="Garamond" pitchFamily="18" charset="0"/>
              </a:rPr>
              <a:t>lényeges eleme az integritás erősítése</a:t>
            </a:r>
            <a:r>
              <a:rPr lang="hu-HU" sz="2000" b="0" dirty="0" smtClean="0">
                <a:latin typeface="Garamond" pitchFamily="18" charset="0"/>
              </a:rPr>
              <a:t>. </a:t>
            </a:r>
          </a:p>
          <a:p>
            <a:pPr algn="just">
              <a:spcBef>
                <a:spcPct val="20000"/>
              </a:spcBef>
            </a:pPr>
            <a:endParaRPr lang="hu-HU" sz="2000" b="0" dirty="0" smtClean="0">
              <a:latin typeface="Garamond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hu-HU" dirty="0" smtClean="0">
                <a:latin typeface="Garamond" pitchFamily="18" charset="0"/>
              </a:rPr>
              <a:t>Szervezeti:  </a:t>
            </a:r>
          </a:p>
          <a:p>
            <a:pPr algn="just">
              <a:spcBef>
                <a:spcPct val="20000"/>
              </a:spcBef>
            </a:pPr>
            <a:r>
              <a:rPr lang="hu-HU" b="0" dirty="0" smtClean="0">
                <a:latin typeface="Garamond" pitchFamily="18" charset="0"/>
              </a:rPr>
              <a:t>- Az integritás erősödése = korrupció csökkenése. Támogatja az ÁSZ 2012. évben indított integritás felmérése, mely </a:t>
            </a:r>
            <a:r>
              <a:rPr lang="hu-HU" dirty="0" smtClean="0">
                <a:latin typeface="Garamond" pitchFamily="18" charset="0"/>
              </a:rPr>
              <a:t>folytatódik</a:t>
            </a:r>
            <a:r>
              <a:rPr lang="hu-HU" b="0" dirty="0" smtClean="0">
                <a:latin typeface="Garamond" pitchFamily="18" charset="0"/>
              </a:rPr>
              <a:t>, illetve </a:t>
            </a:r>
            <a:r>
              <a:rPr lang="hu-HU" dirty="0" smtClean="0">
                <a:latin typeface="Garamond" pitchFamily="18" charset="0"/>
              </a:rPr>
              <a:t>bővül</a:t>
            </a:r>
            <a:r>
              <a:rPr lang="hu-HU" b="0" dirty="0" smtClean="0">
                <a:latin typeface="Garamond" pitchFamily="18" charset="0"/>
              </a:rPr>
              <a:t>, többek között a többségi állami tulajdonban lévő gazdasági társaságok csatlakozásával. (kockázatelemzés, tervezés)    </a:t>
            </a:r>
          </a:p>
          <a:p>
            <a:pPr algn="just">
              <a:spcBef>
                <a:spcPct val="20000"/>
              </a:spcBef>
            </a:pPr>
            <a:r>
              <a:rPr lang="hu-HU" b="0" dirty="0" smtClean="0">
                <a:latin typeface="Garamond" pitchFamily="18" charset="0"/>
              </a:rPr>
              <a:t>- Kockázatkezelés kiterjesztése    </a:t>
            </a:r>
          </a:p>
          <a:p>
            <a:pPr algn="just">
              <a:spcBef>
                <a:spcPct val="20000"/>
              </a:spcBef>
            </a:pPr>
            <a:r>
              <a:rPr lang="hu-HU" dirty="0" smtClean="0">
                <a:latin typeface="Garamond" pitchFamily="18" charset="0"/>
              </a:rPr>
              <a:t>Személyi: </a:t>
            </a:r>
          </a:p>
          <a:p>
            <a:pPr marL="285750" indent="-285750" algn="just">
              <a:spcBef>
                <a:spcPct val="20000"/>
              </a:spcBef>
              <a:buFontTx/>
              <a:buChar char="-"/>
            </a:pPr>
            <a:r>
              <a:rPr lang="hu-HU" b="0" dirty="0" smtClean="0">
                <a:latin typeface="Garamond" pitchFamily="18" charset="0"/>
              </a:rPr>
              <a:t>Az integritás tanácsadók szakirányú </a:t>
            </a:r>
            <a:r>
              <a:rPr lang="hu-HU" b="0" i="1" dirty="0" smtClean="0">
                <a:latin typeface="Garamond" pitchFamily="18" charset="0"/>
              </a:rPr>
              <a:t>továbbképzése,</a:t>
            </a:r>
          </a:p>
          <a:p>
            <a:pPr marL="285750" indent="-285750" algn="just">
              <a:spcBef>
                <a:spcPct val="20000"/>
              </a:spcBef>
              <a:buFontTx/>
              <a:buChar char="-"/>
            </a:pPr>
            <a:r>
              <a:rPr lang="hu-HU" b="0" dirty="0" smtClean="0">
                <a:latin typeface="Garamond" pitchFamily="18" charset="0"/>
              </a:rPr>
              <a:t>Közszolgálati tisztségviselők folyamatos </a:t>
            </a:r>
            <a:r>
              <a:rPr lang="hu-HU" b="0" i="1" dirty="0" smtClean="0">
                <a:latin typeface="Garamond" pitchFamily="18" charset="0"/>
              </a:rPr>
              <a:t>képzése,</a:t>
            </a:r>
            <a:r>
              <a:rPr lang="hu-HU" b="0" dirty="0" smtClean="0">
                <a:latin typeface="Garamond" pitchFamily="18" charset="0"/>
              </a:rPr>
              <a:t> </a:t>
            </a:r>
          </a:p>
          <a:p>
            <a:pPr marL="285750" indent="-285750" algn="just">
              <a:spcBef>
                <a:spcPct val="20000"/>
              </a:spcBef>
              <a:buFontTx/>
              <a:buChar char="-"/>
            </a:pPr>
            <a:r>
              <a:rPr lang="hu-HU" b="0" dirty="0" smtClean="0">
                <a:latin typeface="Garamond" pitchFamily="18" charset="0"/>
              </a:rPr>
              <a:t>Társadalmi attitűdformálás (széles körben értelmezett személyi integritás)   </a:t>
            </a:r>
          </a:p>
          <a:p>
            <a:pPr algn="just">
              <a:spcBef>
                <a:spcPct val="20000"/>
              </a:spcBef>
            </a:pPr>
            <a:endParaRPr lang="hu-HU" altLang="hu-HU" sz="1500" b="0" dirty="0" smtClean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hu-HU" altLang="hu-HU" b="0" dirty="0" smtClean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Mindez </a:t>
            </a:r>
            <a:r>
              <a:rPr lang="hu-HU" altLang="hu-HU" b="0" i="1" dirty="0" smtClean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összhangban van </a:t>
            </a:r>
            <a:r>
              <a:rPr lang="hu-HU" altLang="hu-HU" b="0" dirty="0" smtClean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a KÖFOP tervezett célkitűzésével, az </a:t>
            </a:r>
            <a:r>
              <a:rPr lang="hu-HU" altLang="hu-HU" b="0" i="1" dirty="0" smtClean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integritást sértő (korrupciós) cselekmények megelőzésének követelményével</a:t>
            </a:r>
            <a:r>
              <a:rPr lang="hu-HU" altLang="hu-HU" b="0" dirty="0" smtClean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.  </a:t>
            </a:r>
            <a:endParaRPr lang="hu-HU" altLang="hu-HU" b="0" dirty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</p:txBody>
      </p:sp>
      <p:cxnSp>
        <p:nvCxnSpPr>
          <p:cNvPr id="6" name="Egyenes összekötő nyíllal 7"/>
          <p:cNvCxnSpPr>
            <a:cxnSpLocks noChangeShapeType="1"/>
          </p:cNvCxnSpPr>
          <p:nvPr/>
        </p:nvCxnSpPr>
        <p:spPr bwMode="auto">
          <a:xfrm>
            <a:off x="5292080" y="4725144"/>
            <a:ext cx="100811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" name="Szövegdoboz 4"/>
          <p:cNvSpPr txBox="1"/>
          <p:nvPr/>
        </p:nvSpPr>
        <p:spPr>
          <a:xfrm>
            <a:off x="6609234" y="454047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0" i="1" dirty="0" smtClean="0">
                <a:latin typeface="Garamond" panose="02020404030301010803" pitchFamily="18" charset="0"/>
              </a:rPr>
              <a:t>hivatásetika</a:t>
            </a:r>
            <a:endParaRPr lang="hu-HU" b="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03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188" y="333375"/>
            <a:ext cx="9366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1042988" y="569913"/>
            <a:ext cx="7772400" cy="7175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u-HU" sz="3200" kern="0" dirty="0" smtClean="0">
                <a:solidFill>
                  <a:schemeClr val="bg2">
                    <a:lumMod val="25000"/>
                  </a:schemeClr>
                </a:solidFill>
                <a:latin typeface="Garamond" panose="02020404030301010803" pitchFamily="18" charset="0"/>
              </a:rPr>
              <a:t>    </a:t>
            </a:r>
            <a:r>
              <a:rPr lang="en-GB" sz="3200" kern="0" dirty="0" smtClean="0">
                <a:solidFill>
                  <a:schemeClr val="bg2">
                    <a:lumMod val="25000"/>
                  </a:schemeClr>
                </a:solidFill>
                <a:latin typeface="Garamond" panose="02020404030301010803" pitchFamily="18" charset="0"/>
              </a:rPr>
              <a:t>  </a:t>
            </a:r>
            <a:r>
              <a:rPr lang="hu-HU" sz="3200" kern="0" dirty="0" smtClean="0">
                <a:solidFill>
                  <a:schemeClr val="bg2">
                    <a:lumMod val="25000"/>
                  </a:schemeClr>
                </a:solidFill>
                <a:latin typeface="Garamond" panose="02020404030301010803" pitchFamily="18" charset="0"/>
              </a:rPr>
              <a:t>A személyi és szervezeti integritás biztosítása       </a:t>
            </a:r>
            <a:endParaRPr lang="en-GB" sz="3200" kern="0" dirty="0" smtClean="0">
              <a:solidFill>
                <a:schemeClr val="bg2">
                  <a:lumMod val="2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0724" name="Content Placeholder 5"/>
          <p:cNvSpPr txBox="1">
            <a:spLocks/>
          </p:cNvSpPr>
          <p:nvPr/>
        </p:nvSpPr>
        <p:spPr bwMode="auto">
          <a:xfrm>
            <a:off x="698500" y="1916113"/>
            <a:ext cx="77041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70000"/>
              </a:spcBef>
              <a:buClr>
                <a:srgbClr val="336699"/>
              </a:buClr>
            </a:pPr>
            <a:endParaRPr lang="hu-HU" altLang="hu-HU" sz="2000" dirty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  <a:p>
            <a:pPr marL="400050" indent="-400050">
              <a:spcBef>
                <a:spcPct val="70000"/>
              </a:spcBef>
              <a:buClr>
                <a:srgbClr val="336699"/>
              </a:buClr>
              <a:buFontTx/>
              <a:buChar char="•"/>
            </a:pPr>
            <a:r>
              <a:rPr lang="hu-HU" altLang="hu-HU" sz="2000" dirty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Kemény vonalas </a:t>
            </a:r>
            <a:r>
              <a:rPr lang="hu-HU" altLang="hu-HU" sz="2000" dirty="0" smtClean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szemlélet („Zéró tolerancia”)</a:t>
            </a:r>
            <a:endParaRPr lang="hu-HU" altLang="hu-HU" sz="2000" dirty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  <a:p>
            <a:pPr marL="400050" indent="-400050">
              <a:spcBef>
                <a:spcPct val="70000"/>
              </a:spcBef>
              <a:buClr>
                <a:srgbClr val="336699"/>
              </a:buClr>
            </a:pPr>
            <a:r>
              <a:rPr lang="hu-HU" altLang="hu-HU" sz="2000" dirty="0" smtClean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	</a:t>
            </a:r>
            <a:r>
              <a:rPr lang="hu-HU" altLang="hu-HU" sz="2000" i="1" dirty="0" smtClean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(kapacitáshiány – megelőzés)                               </a:t>
            </a:r>
            <a:endParaRPr lang="hu-HU" altLang="hu-HU" sz="2000" i="1" dirty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  <a:p>
            <a:pPr marL="400050" indent="-400050">
              <a:spcBef>
                <a:spcPct val="70000"/>
              </a:spcBef>
              <a:buClr>
                <a:srgbClr val="336699"/>
              </a:buClr>
              <a:buFontTx/>
              <a:buChar char="•"/>
            </a:pPr>
            <a:r>
              <a:rPr lang="hu-HU" altLang="hu-HU" sz="2000" dirty="0" smtClean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Megelőzésen alapuló szemlélet(„Mi az oka?”)</a:t>
            </a:r>
            <a:endParaRPr lang="hu-HU" altLang="hu-HU" sz="2000" dirty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spcBef>
                <a:spcPct val="70000"/>
              </a:spcBef>
              <a:buClr>
                <a:srgbClr val="336699"/>
              </a:buClr>
            </a:pPr>
            <a:r>
              <a:rPr lang="hu-HU" altLang="hu-HU" sz="2000" dirty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hu-HU" altLang="hu-HU" sz="2000" dirty="0" smtClean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     Szervezeti szintű integritáspolitikák összehangolása </a:t>
            </a:r>
          </a:p>
          <a:p>
            <a:pPr marL="400050" indent="-400050">
              <a:spcBef>
                <a:spcPct val="70000"/>
              </a:spcBef>
              <a:buClr>
                <a:srgbClr val="336699"/>
              </a:buClr>
            </a:pPr>
            <a:r>
              <a:rPr lang="hu-HU" altLang="hu-HU" sz="2000" dirty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	</a:t>
            </a:r>
            <a:r>
              <a:rPr lang="hu-HU" altLang="hu-HU" sz="2000" dirty="0" smtClean="0">
                <a:solidFill>
                  <a:srgbClr val="202020"/>
                </a:solidFill>
                <a:latin typeface="Garamond" pitchFamily="18" charset="0"/>
                <a:cs typeface="Times New Roman" pitchFamily="18" charset="0"/>
              </a:rPr>
              <a:t>(a megelőzés és a szankcionálás egyensúlya)</a:t>
            </a:r>
            <a:endParaRPr lang="hu-HU" altLang="hu-HU" sz="2000" dirty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492896"/>
            <a:ext cx="14065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573016"/>
            <a:ext cx="14065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727" name="Egyenes összekötő nyíllal 3"/>
          <p:cNvCxnSpPr>
            <a:cxnSpLocks noChangeShapeType="1"/>
          </p:cNvCxnSpPr>
          <p:nvPr/>
        </p:nvCxnSpPr>
        <p:spPr bwMode="auto">
          <a:xfrm>
            <a:off x="6300192" y="3140968"/>
            <a:ext cx="43204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728" name="Egyenes összekötő nyíllal 7"/>
          <p:cNvCxnSpPr>
            <a:cxnSpLocks noChangeShapeType="1"/>
          </p:cNvCxnSpPr>
          <p:nvPr/>
        </p:nvCxnSpPr>
        <p:spPr bwMode="auto">
          <a:xfrm>
            <a:off x="6228184" y="3789040"/>
            <a:ext cx="504056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9350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1157288" y="406400"/>
            <a:ext cx="7772400" cy="7175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u-HU" sz="3200" kern="0" dirty="0" smtClean="0">
                <a:solidFill>
                  <a:schemeClr val="bg2">
                    <a:lumMod val="25000"/>
                  </a:schemeClr>
                </a:solidFill>
                <a:latin typeface="Garamond" panose="02020404030301010803" pitchFamily="18" charset="0"/>
              </a:rPr>
              <a:t>Kockázatkezelés     </a:t>
            </a:r>
            <a:endParaRPr lang="en-GB" sz="3200" kern="0" dirty="0" smtClean="0">
              <a:solidFill>
                <a:schemeClr val="bg2">
                  <a:lumMod val="2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28676" name="Content Placeholder 5"/>
          <p:cNvSpPr txBox="1">
            <a:spLocks/>
          </p:cNvSpPr>
          <p:nvPr/>
        </p:nvSpPr>
        <p:spPr bwMode="auto">
          <a:xfrm>
            <a:off x="271463" y="1700213"/>
            <a:ext cx="504031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70000"/>
              </a:spcBef>
              <a:buClr>
                <a:srgbClr val="336699"/>
              </a:buClr>
            </a:pPr>
            <a:endParaRPr lang="hu-HU" altLang="hu-HU" sz="2000" b="0">
              <a:solidFill>
                <a:srgbClr val="202020"/>
              </a:solidFill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395536" y="1340768"/>
          <a:ext cx="8424936" cy="5328593"/>
        </p:xfrm>
        <a:graphic>
          <a:graphicData uri="http://schemas.openxmlformats.org/drawingml/2006/table">
            <a:tbl>
              <a:tblPr/>
              <a:tblGrid>
                <a:gridCol w="1296144"/>
                <a:gridCol w="2241735"/>
                <a:gridCol w="2464331"/>
                <a:gridCol w="2422726"/>
              </a:tblGrid>
              <a:tr h="310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200" dirty="0">
                        <a:latin typeface="Garamond" pitchFamily="18" charset="0"/>
                        <a:ea typeface="Times New Roman"/>
                      </a:endParaRP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Közlekedési kockázatok </a:t>
                      </a:r>
                      <a:endParaRPr lang="hu-HU" sz="1200" dirty="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>
                          <a:latin typeface="Garamond" pitchFamily="18" charset="0"/>
                          <a:ea typeface="Calibri"/>
                          <a:cs typeface="Times New Roman"/>
                        </a:rPr>
                        <a:t>Korrupciós kockázatok </a:t>
                      </a:r>
                      <a:endParaRPr lang="hu-HU" sz="12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>
                          <a:latin typeface="Garamond" pitchFamily="18" charset="0"/>
                          <a:ea typeface="Calibri"/>
                          <a:cs typeface="Times New Roman"/>
                        </a:rPr>
                        <a:t>Kockázat kontrollja</a:t>
                      </a:r>
                      <a:endParaRPr lang="hu-HU" sz="1200">
                        <a:latin typeface="Garamond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1038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Személyi 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alkoholos  befolyásoltság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 smtClean="0">
                          <a:latin typeface="Garamond" pitchFamily="18" charset="0"/>
                          <a:ea typeface="Calibri"/>
                          <a:cs typeface="Times New Roman"/>
                        </a:rPr>
                        <a:t>vezetői </a:t>
                      </a: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engedély hiánya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vezetési jártasság hiánya 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erkölcsi gyengeség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drogfüggőség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adósság 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nemzetbiztonsági vizsgálat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megbízhatósági vizsgálat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kifogástalan életvitel ellenőrzése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1038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Szervezeti 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gépjármű világításának hiánya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megfelelő fékrendszer hiánya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műszaki problémák 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hatáskör túllépése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gyenge belső ellenőrzés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tisztázatlan felelősségi viszonyok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világos alá-fölérendeltség, hatáskör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belső és külső ellenőrzés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belső szabályzatok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1241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Társadalmi 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kátyús úttest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gyenge közvilágítás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közlekedési táblák hiánya 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korrupcióval szembeni elnéző szemlélet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jogkövetkezmények hiánya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gyenge jogintézmények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szemléletformálás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szigorú szankciók, következetes végrehajtás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működési hatékonyság növelése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85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Külső 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latin typeface="Garamond" pitchFamily="18" charset="0"/>
                          <a:ea typeface="Calibri"/>
                          <a:cs typeface="Times New Roman"/>
                        </a:rPr>
                        <a:t>rossz időjárási viszonyok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latin typeface="Garamond" pitchFamily="18" charset="0"/>
                          <a:ea typeface="Calibri"/>
                          <a:cs typeface="Times New Roman"/>
                        </a:rPr>
                        <a:t>agresszív sofőrök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ország jövedelmi helyzete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az adott társadalom kultúrája 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kedvezőbb jövedelmi viszonyok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változó kulturális környezet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85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>
                          <a:latin typeface="Garamond" pitchFamily="18" charset="0"/>
                          <a:ea typeface="Calibri"/>
                          <a:cs typeface="Times New Roman"/>
                        </a:rPr>
                        <a:t>Következménye: 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latin typeface="Garamond" pitchFamily="18" charset="0"/>
                          <a:ea typeface="Calibri"/>
                          <a:cs typeface="Times New Roman"/>
                        </a:rPr>
                        <a:t>baleset 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latin typeface="Garamond" pitchFamily="18" charset="0"/>
                          <a:ea typeface="Calibri"/>
                          <a:cs typeface="Times New Roman"/>
                        </a:rPr>
                        <a:t>korrupció</a:t>
                      </a:r>
                    </a:p>
                  </a:txBody>
                  <a:tcPr marL="77311" marR="77311" marT="38656" marB="38656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Garamond" pitchFamily="18" charset="0"/>
                          <a:ea typeface="Calibri"/>
                          <a:cs typeface="Times New Roman"/>
                        </a:rPr>
                        <a:t>korrupció csökkenése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060848"/>
            <a:ext cx="75693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996952"/>
            <a:ext cx="792314" cy="63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077072"/>
            <a:ext cx="792314" cy="633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" y="158750"/>
            <a:ext cx="9350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781050" y="374650"/>
            <a:ext cx="7772400" cy="7191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u-HU" sz="2800" kern="0" dirty="0" smtClean="0">
                <a:solidFill>
                  <a:schemeClr val="bg2">
                    <a:lumMod val="25000"/>
                  </a:schemeClr>
                </a:solidFill>
                <a:latin typeface="Garamond" panose="02020404030301010803" pitchFamily="18" charset="0"/>
              </a:rPr>
              <a:t>Főbb célkitűzések   </a:t>
            </a:r>
            <a:endParaRPr lang="en-GB" sz="2800" kern="0" dirty="0" smtClean="0">
              <a:solidFill>
                <a:schemeClr val="bg2">
                  <a:lumMod val="2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2292" name="Content Placeholder 5"/>
          <p:cNvSpPr txBox="1">
            <a:spLocks/>
          </p:cNvSpPr>
          <p:nvPr/>
        </p:nvSpPr>
        <p:spPr bwMode="auto">
          <a:xfrm>
            <a:off x="419100" y="1700808"/>
            <a:ext cx="84963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hu-HU" sz="2400" b="0" i="1" dirty="0" smtClean="0">
                <a:latin typeface="Garamond" pitchFamily="18" charset="0"/>
              </a:rPr>
              <a:t> - </a:t>
            </a:r>
            <a:r>
              <a:rPr lang="hu-HU" sz="2400" b="0" dirty="0" smtClean="0">
                <a:latin typeface="Garamond" pitchFamily="18" charset="0"/>
              </a:rPr>
              <a:t>a</a:t>
            </a:r>
            <a:r>
              <a:rPr lang="hu-HU" sz="2000" b="0" dirty="0" smtClean="0">
                <a:latin typeface="Garamond" pitchFamily="18" charset="0"/>
              </a:rPr>
              <a:t>z integritásirányítási rendszer </a:t>
            </a:r>
            <a:r>
              <a:rPr lang="hu-HU" sz="2000" b="0" i="1" dirty="0" smtClean="0">
                <a:latin typeface="Garamond" pitchFamily="18" charset="0"/>
              </a:rPr>
              <a:t>további erősítése </a:t>
            </a:r>
            <a:r>
              <a:rPr lang="hu-HU" sz="2000" b="0" dirty="0" smtClean="0">
                <a:latin typeface="Garamond" pitchFamily="18" charset="0"/>
              </a:rPr>
              <a:t>a 1336/2015. (V.27.) Korm. határozat végrehajtásával  </a:t>
            </a:r>
          </a:p>
          <a:p>
            <a:pPr algn="just">
              <a:spcBef>
                <a:spcPct val="20000"/>
              </a:spcBef>
            </a:pPr>
            <a:r>
              <a:rPr lang="hu-HU" sz="2000" b="0" dirty="0" smtClean="0">
                <a:latin typeface="Garamond" pitchFamily="18" charset="0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hu-HU" sz="2000" b="0" dirty="0" smtClean="0">
                <a:latin typeface="Garamond" pitchFamily="18" charset="0"/>
              </a:rPr>
              <a:t>- az </a:t>
            </a:r>
            <a:r>
              <a:rPr lang="hu-HU" sz="2000" b="0" dirty="0">
                <a:latin typeface="Garamond" panose="02020404030301010803" pitchFamily="18" charset="0"/>
              </a:rPr>
              <a:t>50/2013. (II. 25.) Korm. rendelet </a:t>
            </a:r>
            <a:r>
              <a:rPr lang="hu-HU" sz="2000" b="0" i="1" dirty="0">
                <a:latin typeface="Garamond" panose="02020404030301010803" pitchFamily="18" charset="0"/>
              </a:rPr>
              <a:t>módosításának előkészítése </a:t>
            </a:r>
            <a:r>
              <a:rPr lang="hu-HU" sz="2000" b="0" dirty="0">
                <a:latin typeface="Garamond" panose="02020404030301010803" pitchFamily="18" charset="0"/>
              </a:rPr>
              <a:t>annak érdekében, hogy az integritás tanácsadók markánsabban jelenhessenek meg a közigazgatási szervek </a:t>
            </a:r>
            <a:r>
              <a:rPr lang="hu-HU" sz="2000" b="0" dirty="0" smtClean="0">
                <a:latin typeface="Garamond" panose="02020404030301010803" pitchFamily="18" charset="0"/>
              </a:rPr>
              <a:t>működésében</a:t>
            </a:r>
          </a:p>
          <a:p>
            <a:pPr algn="just">
              <a:spcBef>
                <a:spcPct val="20000"/>
              </a:spcBef>
            </a:pPr>
            <a:endParaRPr lang="hu-HU" sz="2000" b="0" dirty="0">
              <a:latin typeface="Garamond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hu-HU" sz="2000" b="0" dirty="0" smtClean="0">
                <a:latin typeface="Garamond" pitchFamily="18" charset="0"/>
              </a:rPr>
              <a:t>- folyamatos </a:t>
            </a:r>
            <a:r>
              <a:rPr lang="hu-HU" sz="2000" b="0" i="1" dirty="0" smtClean="0">
                <a:latin typeface="Garamond" pitchFamily="18" charset="0"/>
              </a:rPr>
              <a:t>párbeszéd</a:t>
            </a:r>
            <a:r>
              <a:rPr lang="hu-HU" sz="2000" b="0" dirty="0" smtClean="0">
                <a:latin typeface="Garamond" pitchFamily="18" charset="0"/>
              </a:rPr>
              <a:t>, szakmai kommunikáció </a:t>
            </a:r>
          </a:p>
          <a:p>
            <a:pPr algn="just">
              <a:spcBef>
                <a:spcPct val="20000"/>
              </a:spcBef>
            </a:pPr>
            <a:endParaRPr lang="hu-HU" sz="2000" b="0" dirty="0" smtClean="0">
              <a:latin typeface="Garamond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hu-HU" sz="2000" b="0" dirty="0" smtClean="0">
                <a:latin typeface="Garamond" pitchFamily="18" charset="0"/>
              </a:rPr>
              <a:t>-  elkötelezettek körének </a:t>
            </a:r>
            <a:r>
              <a:rPr lang="hu-HU" sz="2000" b="0" i="1" dirty="0" smtClean="0">
                <a:latin typeface="Garamond" pitchFamily="18" charset="0"/>
              </a:rPr>
              <a:t>bővítése</a:t>
            </a:r>
            <a:r>
              <a:rPr lang="hu-HU" sz="2000" b="0" dirty="0" smtClean="0">
                <a:latin typeface="Garamond" pitchFamily="18" charset="0"/>
              </a:rPr>
              <a:t> (integritás tanácsadók számának növelése) </a:t>
            </a:r>
          </a:p>
        </p:txBody>
      </p:sp>
    </p:spTree>
    <p:extLst>
      <p:ext uri="{BB962C8B-B14F-4D97-AF65-F5344CB8AC3E}">
        <p14:creationId xmlns:p14="http://schemas.microsoft.com/office/powerpoint/2010/main" xmlns="" val="177247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yéni tervezés">
  <a:themeElements>
    <a:clrScheme name="Egyéni tervezé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yéni tervezé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gyéni tervezé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yéni tervezé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yéni tervezé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7026</TotalTime>
  <Words>583</Words>
  <Application>Microsoft Office PowerPoint</Application>
  <PresentationFormat>Diavetítés a képernyőre (4:3 oldalarány)</PresentationFormat>
  <Paragraphs>106</Paragraphs>
  <Slides>10</Slides>
  <Notes>10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2" baseType="lpstr">
      <vt:lpstr>Alapértelmezett terv</vt:lpstr>
      <vt:lpstr>Egyéni tervezés</vt:lpstr>
      <vt:lpstr>1. dia</vt:lpstr>
      <vt:lpstr> Nemzeti Védelmi Szolgálat szerepe  a korrupció megelőzésében      </vt:lpstr>
      <vt:lpstr>Paradigmaváltás jellegzetességei   a Korrupciómegelőzési Főosztály működése tükrében       </vt:lpstr>
      <vt:lpstr>4. dia</vt:lpstr>
      <vt:lpstr>5. dia</vt:lpstr>
      <vt:lpstr>6. dia</vt:lpstr>
      <vt:lpstr>7. dia</vt:lpstr>
      <vt:lpstr>8. dia</vt:lpstr>
      <vt:lpstr>9. dia</vt:lpstr>
      <vt:lpstr>Korrupciómegelőzési Főosztály Köszönöm a figyelmet! www.korrupciomegelozes.kormany.hu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Nemzeti Védelmi Szolgálat</dc:title>
  <dc:creator>volterzs</dc:creator>
  <cp:lastModifiedBy>dobos.csaba</cp:lastModifiedBy>
  <cp:revision>325</cp:revision>
  <cp:lastPrinted>2015-02-10T17:02:16Z</cp:lastPrinted>
  <dcterms:created xsi:type="dcterms:W3CDTF">2013-10-22T07:57:27Z</dcterms:created>
  <dcterms:modified xsi:type="dcterms:W3CDTF">2015-06-11T07:12:40Z</dcterms:modified>
</cp:coreProperties>
</file>