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charts/style3.xml" ContentType="application/vnd.ms-office.chartstyle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6" r:id="rId6"/>
    <p:sldId id="260" r:id="rId7"/>
    <p:sldId id="264" r:id="rId8"/>
    <p:sldId id="265" r:id="rId9"/>
    <p:sldId id="262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A36"/>
    <a:srgbClr val="990000"/>
    <a:srgbClr val="67E773"/>
    <a:srgbClr val="63D848"/>
    <a:srgbClr val="9E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06" y="-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T:\++++++++NE\integr\EXPORT_201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molnarb\AppData\Local\Temp\notes0FC7E9\~923695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roundedCorners val="1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hu-HU" sz="2800" b="1" baseline="0"/>
              <a:t>Az Integritás felmérésben </a:t>
            </a:r>
            <a:r>
              <a:rPr lang="en-US" sz="2800" b="1" baseline="0"/>
              <a:t>résztvevők száma</a:t>
            </a:r>
            <a:r>
              <a:rPr lang="hu-HU" sz="2800" b="1" baseline="0"/>
              <a:t> 2011-2014</a:t>
            </a:r>
            <a:endParaRPr lang="en-US" sz="2800" b="1" baseline="0"/>
          </a:p>
        </c:rich>
      </c:tx>
      <c:layout>
        <c:manualLayout>
          <c:xMode val="edge"/>
          <c:yMode val="edge"/>
          <c:x val="0.16097222222222224"/>
          <c:y val="3.7037037037037042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Munka1!$C$3</c:f>
              <c:strCache>
                <c:ptCount val="1"/>
                <c:pt idx="0">
                  <c:v>résztvevők száma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dLbl>
              <c:idx val="0"/>
              <c:layout>
                <c:manualLayout>
                  <c:x val="-2.777777777777787E-3"/>
                  <c:y val="0.2092825896762904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AC997E8-FFFB-47C6-A1CD-B6570542427E}" type="VALUE">
                      <a:rPr lang="en-US" sz="2800"/>
                      <a:pPr>
                        <a:defRPr sz="28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5955555555555553"/>
                      <c:h val="0.178749999999999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1666666666666683E-3"/>
                  <c:y val="0.171805737824438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3BD142-4FDA-452C-9505-73B40E4EEA20}" type="VALUE">
                      <a:rPr lang="en-US" sz="2800"/>
                      <a:pPr>
                        <a:defRPr sz="28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5677777777777777"/>
                      <c:h val="0.146342592592592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040834085586085E-17"/>
                  <c:y val="0.223171478565179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F8A9D7-FE5B-4584-A86F-A1290CC09D4C}" type="VALUE">
                      <a:rPr lang="en-US" sz="2800"/>
                      <a:pPr>
                        <a:defRPr sz="28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5955555555555553"/>
                      <c:h val="0.1694907407407407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2.7777777777778815E-3"/>
                  <c:y val="0.174120370370370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9112AD-EAD3-40FF-8FB7-1E6F3616EFFF}" type="VALUE">
                      <a:rPr lang="en-US" sz="2800"/>
                      <a:pPr>
                        <a:defRPr sz="28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[ÉRTÉK]</a:t>
                    </a:fld>
                    <a:endParaRPr lang="hu-H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0.15677777777777777"/>
                      <c:h val="0.11393518518518518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53975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</c:trendline>
          <c:cat>
            <c:numRef>
              <c:f>Munka1!$B$4:$B$7</c:f>
              <c:numCache>
                <c:formatCode>@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Munka1!$C$4:$C$7</c:f>
              <c:numCache>
                <c:formatCode>General</c:formatCode>
                <c:ptCount val="4"/>
                <c:pt idx="0">
                  <c:v>1095</c:v>
                </c:pt>
                <c:pt idx="1">
                  <c:v>1001</c:v>
                </c:pt>
                <c:pt idx="2">
                  <c:v>1464</c:v>
                </c:pt>
                <c:pt idx="3">
                  <c:v>1584</c:v>
                </c:pt>
              </c:numCache>
            </c:numRef>
          </c:val>
        </c:ser>
        <c:dLbls>
          <c:showVal val="1"/>
        </c:dLbls>
        <c:gapWidth val="41"/>
        <c:axId val="63812736"/>
        <c:axId val="63814272"/>
      </c:barChart>
      <c:catAx>
        <c:axId val="63812736"/>
        <c:scaling>
          <c:orientation val="minMax"/>
        </c:scaling>
        <c:axPos val="b"/>
        <c:numFmt formatCode="@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hu-HU"/>
          </a:p>
        </c:txPr>
        <c:crossAx val="63814272"/>
        <c:crosses val="autoZero"/>
        <c:auto val="1"/>
        <c:lblAlgn val="ctr"/>
        <c:lblOffset val="100"/>
      </c:catAx>
      <c:valAx>
        <c:axId val="6381427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381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31750" cap="rnd" cmpd="sng" algn="ctr">
      <a:solidFill>
        <a:srgbClr val="00B0F0"/>
      </a:solidFill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pivotSource>
    <c:name>[EXPORT_2014.xlsx]Munka1 (2)!Kimutatás1</c:name>
    <c:fmtId val="45"/>
  </c:pivotSource>
  <c:chart>
    <c:pivotFmts>
      <c:pivotFmt>
        <c:idx val="0"/>
      </c:pivotFmt>
      <c:pivotFmt>
        <c:idx val="1"/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3"/>
            </a:solidFill>
            <a:ln w="9525">
              <a:solidFill>
                <a:schemeClr val="accent3"/>
              </a:solidFill>
            </a:ln>
            <a:effectLst/>
          </c:spPr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'Munka1 (2)'!$B$3</c:f>
              <c:strCache>
                <c:ptCount val="1"/>
                <c:pt idx="0">
                  <c:v>EVT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'Munka1 (2)'!$A$4:$A$20</c:f>
              <c:strCache>
                <c:ptCount val="16"/>
                <c:pt idx="0">
                  <c:v>általános iskolák</c:v>
                </c:pt>
                <c:pt idx="1">
                  <c:v>bölcsődék, óvodák</c:v>
                </c:pt>
                <c:pt idx="2">
                  <c:v>középiskolák</c:v>
                </c:pt>
                <c:pt idx="3">
                  <c:v>sport és szabadidős intézmények</c:v>
                </c:pt>
                <c:pt idx="4">
                  <c:v>szociális ellátóintézmények</c:v>
                </c:pt>
                <c:pt idx="5">
                  <c:v>kulturális intézmények</c:v>
                </c:pt>
                <c:pt idx="6">
                  <c:v>egészségügyi intézmények</c:v>
                </c:pt>
                <c:pt idx="7">
                  <c:v>felsőoktatás</c:v>
                </c:pt>
                <c:pt idx="8">
                  <c:v>tudományos kutatás és fejlesztés</c:v>
                </c:pt>
                <c:pt idx="9">
                  <c:v>egyéb intézmények</c:v>
                </c:pt>
                <c:pt idx="10">
                  <c:v>igazságszolgáltatás</c:v>
                </c:pt>
                <c:pt idx="11">
                  <c:v>független államhatalmi szervek</c:v>
                </c:pt>
                <c:pt idx="12">
                  <c:v>rend- és honvédelem</c:v>
                </c:pt>
                <c:pt idx="13">
                  <c:v>helyi önkormányzatok</c:v>
                </c:pt>
                <c:pt idx="14">
                  <c:v>kormányzati szervek</c:v>
                </c:pt>
                <c:pt idx="15">
                  <c:v>területi igazgatási szervek</c:v>
                </c:pt>
              </c:strCache>
            </c:strRef>
          </c:cat>
          <c:val>
            <c:numRef>
              <c:f>'Munka1 (2)'!$B$4:$B$20</c:f>
              <c:numCache>
                <c:formatCode>0.0</c:formatCode>
                <c:ptCount val="16"/>
                <c:pt idx="0">
                  <c:v>10.053584905660387</c:v>
                </c:pt>
                <c:pt idx="1">
                  <c:v>10.317189542483668</c:v>
                </c:pt>
                <c:pt idx="2">
                  <c:v>12.700136986301377</c:v>
                </c:pt>
                <c:pt idx="3">
                  <c:v>13.214166666666666</c:v>
                </c:pt>
                <c:pt idx="4">
                  <c:v>15.289729729729725</c:v>
                </c:pt>
                <c:pt idx="5">
                  <c:v>16.128800000000005</c:v>
                </c:pt>
                <c:pt idx="6">
                  <c:v>21.791886792452829</c:v>
                </c:pt>
                <c:pt idx="7">
                  <c:v>22.950434782608696</c:v>
                </c:pt>
                <c:pt idx="8">
                  <c:v>24.284999999999997</c:v>
                </c:pt>
                <c:pt idx="9">
                  <c:v>25.92979166666667</c:v>
                </c:pt>
                <c:pt idx="10">
                  <c:v>30.19307692307693</c:v>
                </c:pt>
                <c:pt idx="11">
                  <c:v>32.738333333333344</c:v>
                </c:pt>
                <c:pt idx="12">
                  <c:v>39.155000000000001</c:v>
                </c:pt>
                <c:pt idx="13">
                  <c:v>53.76447592067985</c:v>
                </c:pt>
                <c:pt idx="14">
                  <c:v>58.303750000000001</c:v>
                </c:pt>
                <c:pt idx="15">
                  <c:v>66.000000000000014</c:v>
                </c:pt>
              </c:numCache>
            </c:numRef>
          </c:val>
        </c:ser>
        <c:ser>
          <c:idx val="1"/>
          <c:order val="1"/>
          <c:tx>
            <c:strRef>
              <c:f>'Munka1 (2)'!$C$3</c:f>
              <c:strCache>
                <c:ptCount val="1"/>
                <c:pt idx="0">
                  <c:v>KVNT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'Munka1 (2)'!$A$4:$A$20</c:f>
              <c:strCache>
                <c:ptCount val="16"/>
                <c:pt idx="0">
                  <c:v>általános iskolák</c:v>
                </c:pt>
                <c:pt idx="1">
                  <c:v>bölcsődék, óvodák</c:v>
                </c:pt>
                <c:pt idx="2">
                  <c:v>középiskolák</c:v>
                </c:pt>
                <c:pt idx="3">
                  <c:v>sport és szabadidős intézmények</c:v>
                </c:pt>
                <c:pt idx="4">
                  <c:v>szociális ellátóintézmények</c:v>
                </c:pt>
                <c:pt idx="5">
                  <c:v>kulturális intézmények</c:v>
                </c:pt>
                <c:pt idx="6">
                  <c:v>egészségügyi intézmények</c:v>
                </c:pt>
                <c:pt idx="7">
                  <c:v>felsőoktatás</c:v>
                </c:pt>
                <c:pt idx="8">
                  <c:v>tudományos kutatás és fejlesztés</c:v>
                </c:pt>
                <c:pt idx="9">
                  <c:v>egyéb intézmények</c:v>
                </c:pt>
                <c:pt idx="10">
                  <c:v>igazságszolgáltatás</c:v>
                </c:pt>
                <c:pt idx="11">
                  <c:v>független államhatalmi szervek</c:v>
                </c:pt>
                <c:pt idx="12">
                  <c:v>rend- és honvédelem</c:v>
                </c:pt>
                <c:pt idx="13">
                  <c:v>helyi önkormányzatok</c:v>
                </c:pt>
                <c:pt idx="14">
                  <c:v>kormányzati szervek</c:v>
                </c:pt>
                <c:pt idx="15">
                  <c:v>területi igazgatási szervek</c:v>
                </c:pt>
              </c:strCache>
            </c:strRef>
          </c:cat>
          <c:val>
            <c:numRef>
              <c:f>'Munka1 (2)'!$C$4:$C$20</c:f>
              <c:numCache>
                <c:formatCode>0.0</c:formatCode>
                <c:ptCount val="16"/>
                <c:pt idx="0">
                  <c:v>15.073018867924528</c:v>
                </c:pt>
                <c:pt idx="1">
                  <c:v>12.344705882352946</c:v>
                </c:pt>
                <c:pt idx="2">
                  <c:v>18.264109589041084</c:v>
                </c:pt>
                <c:pt idx="3">
                  <c:v>16.492499999999989</c:v>
                </c:pt>
                <c:pt idx="4">
                  <c:v>19.125270270270271</c:v>
                </c:pt>
                <c:pt idx="5">
                  <c:v>21.694199999999991</c:v>
                </c:pt>
                <c:pt idx="6">
                  <c:v>33.954905660377356</c:v>
                </c:pt>
                <c:pt idx="7">
                  <c:v>50.305652173913032</c:v>
                </c:pt>
                <c:pt idx="8">
                  <c:v>29.57416666666667</c:v>
                </c:pt>
                <c:pt idx="9">
                  <c:v>25.901250000000005</c:v>
                </c:pt>
                <c:pt idx="10">
                  <c:v>24.938461538461539</c:v>
                </c:pt>
                <c:pt idx="11">
                  <c:v>28.706666666666667</c:v>
                </c:pt>
                <c:pt idx="12">
                  <c:v>30.042000000000009</c:v>
                </c:pt>
                <c:pt idx="13">
                  <c:v>25.618356940509916</c:v>
                </c:pt>
                <c:pt idx="14">
                  <c:v>47.367499999999993</c:v>
                </c:pt>
                <c:pt idx="15">
                  <c:v>40.038500000000013</c:v>
                </c:pt>
              </c:numCache>
            </c:numRef>
          </c:val>
        </c:ser>
        <c:ser>
          <c:idx val="2"/>
          <c:order val="2"/>
          <c:tx>
            <c:strRef>
              <c:f>'Munka1 (2)'!$D$3</c:f>
              <c:strCache>
                <c:ptCount val="1"/>
                <c:pt idx="0">
                  <c:v>KMKT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'Munka1 (2)'!$A$4:$A$20</c:f>
              <c:strCache>
                <c:ptCount val="16"/>
                <c:pt idx="0">
                  <c:v>általános iskolák</c:v>
                </c:pt>
                <c:pt idx="1">
                  <c:v>bölcsődék, óvodák</c:v>
                </c:pt>
                <c:pt idx="2">
                  <c:v>középiskolák</c:v>
                </c:pt>
                <c:pt idx="3">
                  <c:v>sport és szabadidős intézmények</c:v>
                </c:pt>
                <c:pt idx="4">
                  <c:v>szociális ellátóintézmények</c:v>
                </c:pt>
                <c:pt idx="5">
                  <c:v>kulturális intézmények</c:v>
                </c:pt>
                <c:pt idx="6">
                  <c:v>egészségügyi intézmények</c:v>
                </c:pt>
                <c:pt idx="7">
                  <c:v>felsőoktatás</c:v>
                </c:pt>
                <c:pt idx="8">
                  <c:v>tudományos kutatás és fejlesztés</c:v>
                </c:pt>
                <c:pt idx="9">
                  <c:v>egyéb intézmények</c:v>
                </c:pt>
                <c:pt idx="10">
                  <c:v>igazságszolgáltatás</c:v>
                </c:pt>
                <c:pt idx="11">
                  <c:v>független államhatalmi szervek</c:v>
                </c:pt>
                <c:pt idx="12">
                  <c:v>rend- és honvédelem</c:v>
                </c:pt>
                <c:pt idx="13">
                  <c:v>helyi önkormányzatok</c:v>
                </c:pt>
                <c:pt idx="14">
                  <c:v>kormányzati szervek</c:v>
                </c:pt>
                <c:pt idx="15">
                  <c:v>területi igazgatási szervek</c:v>
                </c:pt>
              </c:strCache>
            </c:strRef>
          </c:cat>
          <c:val>
            <c:numRef>
              <c:f>'Munka1 (2)'!$D$4:$D$20</c:f>
              <c:numCache>
                <c:formatCode>0.0</c:formatCode>
                <c:ptCount val="16"/>
                <c:pt idx="0">
                  <c:v>48.770566037735868</c:v>
                </c:pt>
                <c:pt idx="1">
                  <c:v>54.348300653594791</c:v>
                </c:pt>
                <c:pt idx="2">
                  <c:v>52.329178082191788</c:v>
                </c:pt>
                <c:pt idx="3">
                  <c:v>59.993333333333339</c:v>
                </c:pt>
                <c:pt idx="4">
                  <c:v>62.027162162162156</c:v>
                </c:pt>
                <c:pt idx="5">
                  <c:v>59.359999999999992</c:v>
                </c:pt>
                <c:pt idx="6">
                  <c:v>67.55</c:v>
                </c:pt>
                <c:pt idx="7">
                  <c:v>72.142173913043479</c:v>
                </c:pt>
                <c:pt idx="8">
                  <c:v>69.915000000000006</c:v>
                </c:pt>
                <c:pt idx="9">
                  <c:v>65.086770833333318</c:v>
                </c:pt>
                <c:pt idx="10">
                  <c:v>76.456153846153839</c:v>
                </c:pt>
                <c:pt idx="11">
                  <c:v>81.090000000000032</c:v>
                </c:pt>
                <c:pt idx="12">
                  <c:v>77.427666666666667</c:v>
                </c:pt>
                <c:pt idx="13">
                  <c:v>61.147747875354192</c:v>
                </c:pt>
                <c:pt idx="14">
                  <c:v>77.253749999999982</c:v>
                </c:pt>
                <c:pt idx="15">
                  <c:v>75.681000000000012</c:v>
                </c:pt>
              </c:numCache>
            </c:numRef>
          </c:val>
        </c:ser>
        <c:dLbls/>
        <c:gapWidth val="12"/>
        <c:overlap val="-27"/>
        <c:axId val="66425216"/>
        <c:axId val="66426752"/>
      </c:barChart>
      <c:catAx>
        <c:axId val="66425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26752"/>
        <c:crosses val="autoZero"/>
        <c:auto val="1"/>
        <c:lblAlgn val="ctr"/>
        <c:lblOffset val="100"/>
      </c:catAx>
      <c:valAx>
        <c:axId val="66426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642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plotArea>
      <c:layout/>
      <c:barChart>
        <c:barDir val="col"/>
        <c:grouping val="clustered"/>
        <c:ser>
          <c:idx val="0"/>
          <c:order val="0"/>
          <c:tx>
            <c:strRef>
              <c:f>Indexek!$B$1</c:f>
              <c:strCache>
                <c:ptCount val="1"/>
                <c:pt idx="0">
                  <c:v>EVT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-2.2296544035674472E-2"/>
                  <c:y val="-3.903902980798993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3723522853958E-2"/>
                  <c:y val="-3.303302522214535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296544035674552E-2"/>
                  <c:y val="-2.70270206363007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5B9BD5"/>
              </a:solidFill>
              <a:ln>
                <a:solidFill>
                  <a:srgbClr val="E7E6E6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Indexek!$A$2:$A$4</c:f>
              <c:strCache>
                <c:ptCount val="3"/>
                <c:pt idx="0">
                  <c:v>0-20 fő</c:v>
                </c:pt>
                <c:pt idx="1">
                  <c:v>21-100 fő</c:v>
                </c:pt>
                <c:pt idx="2">
                  <c:v>100 fő felett</c:v>
                </c:pt>
              </c:strCache>
            </c:strRef>
          </c:cat>
          <c:val>
            <c:numRef>
              <c:f>Indexek!$B$2:$B$4</c:f>
              <c:numCache>
                <c:formatCode>0.0</c:formatCode>
                <c:ptCount val="3"/>
                <c:pt idx="0">
                  <c:v>48.613021077283314</c:v>
                </c:pt>
                <c:pt idx="1">
                  <c:v>60.088407079646011</c:v>
                </c:pt>
                <c:pt idx="2">
                  <c:v>68.301509433962266</c:v>
                </c:pt>
              </c:numCache>
            </c:numRef>
          </c:val>
        </c:ser>
        <c:ser>
          <c:idx val="1"/>
          <c:order val="1"/>
          <c:tx>
            <c:strRef>
              <c:f>Indexek!$C$1</c:f>
              <c:strCache>
                <c:ptCount val="1"/>
                <c:pt idx="0">
                  <c:v>KVNT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0"/>
                  <c:y val="-4.71547492629750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470010675679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59011444374385E-3"/>
                  <c:y val="-3.81728922605035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ED7D31"/>
              </a:solidFill>
              <a:ln>
                <a:solidFill>
                  <a:srgbClr val="E7E6E6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Indexek!$A$2:$A$4</c:f>
              <c:strCache>
                <c:ptCount val="3"/>
                <c:pt idx="0">
                  <c:v>0-20 fő</c:v>
                </c:pt>
                <c:pt idx="1">
                  <c:v>21-100 fő</c:v>
                </c:pt>
                <c:pt idx="2">
                  <c:v>100 fő felett</c:v>
                </c:pt>
              </c:strCache>
            </c:strRef>
          </c:cat>
          <c:val>
            <c:numRef>
              <c:f>Indexek!$C$2:$C$4</c:f>
              <c:numCache>
                <c:formatCode>0.0</c:formatCode>
                <c:ptCount val="3"/>
                <c:pt idx="0">
                  <c:v>20.490889929742391</c:v>
                </c:pt>
                <c:pt idx="1">
                  <c:v>30.955265486725651</c:v>
                </c:pt>
                <c:pt idx="2">
                  <c:v>44.17094339622642</c:v>
                </c:pt>
              </c:numCache>
            </c:numRef>
          </c:val>
        </c:ser>
        <c:ser>
          <c:idx val="2"/>
          <c:order val="2"/>
          <c:tx>
            <c:strRef>
              <c:f>Indexek!$D$1</c:f>
              <c:strCache>
                <c:ptCount val="1"/>
                <c:pt idx="0">
                  <c:v>KMKT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dLbls>
            <c:dLbl>
              <c:idx val="0"/>
              <c:layout>
                <c:manualLayout>
                  <c:x val="-1.783723522853958E-2"/>
                  <c:y val="-2.402401834337841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6688963210702E-2"/>
                  <c:y val="-3.0030022929223028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5607580824972133E-2"/>
                  <c:y val="-3.903902980798994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A5A5A5">
                  <a:lumMod val="60000"/>
                  <a:lumOff val="40000"/>
                </a:srgbClr>
              </a:solidFill>
              <a:ln>
                <a:solidFill>
                  <a:srgbClr val="E7E6E6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Val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Indexek!$A$2:$A$4</c:f>
              <c:strCache>
                <c:ptCount val="3"/>
                <c:pt idx="0">
                  <c:v>0-20 fő</c:v>
                </c:pt>
                <c:pt idx="1">
                  <c:v>21-100 fő</c:v>
                </c:pt>
                <c:pt idx="2">
                  <c:v>100 fő felett</c:v>
                </c:pt>
              </c:strCache>
            </c:strRef>
          </c:cat>
          <c:val>
            <c:numRef>
              <c:f>Indexek!$D$2:$D$4</c:f>
              <c:numCache>
                <c:formatCode>0.0</c:formatCode>
                <c:ptCount val="3"/>
                <c:pt idx="0">
                  <c:v>58.37348946135829</c:v>
                </c:pt>
                <c:pt idx="1">
                  <c:v>63.848938053097349</c:v>
                </c:pt>
                <c:pt idx="2">
                  <c:v>71.980566037735883</c:v>
                </c:pt>
              </c:numCache>
            </c:numRef>
          </c:val>
        </c:ser>
        <c:dLbls/>
        <c:axId val="77468032"/>
        <c:axId val="77469952"/>
      </c:barChart>
      <c:catAx>
        <c:axId val="7746803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3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hu-HU" sz="2300" b="1" dirty="0">
                    <a:solidFill>
                      <a:sysClr val="windowText" lastClr="000000"/>
                    </a:solidFill>
                    <a:latin typeface="+mn-lt"/>
                    <a:cs typeface="Times New Roman" panose="02020603050405020304" pitchFamily="18" charset="0"/>
                  </a:rPr>
                  <a:t>Hivatali létszám</a:t>
                </a:r>
              </a:p>
            </c:rich>
          </c:tx>
          <c:layout>
            <c:manualLayout>
              <c:xMode val="edge"/>
              <c:yMode val="edge"/>
              <c:x val="0.43925162588479111"/>
              <c:y val="0.81268991411718083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3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77469952"/>
        <c:crosses val="autoZero"/>
        <c:auto val="1"/>
        <c:lblAlgn val="ctr"/>
        <c:lblOffset val="100"/>
      </c:catAx>
      <c:valAx>
        <c:axId val="77469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>
                    <a:solidFill>
                      <a:sysClr val="windowText" lastClr="000000"/>
                    </a:solidFill>
                    <a:latin typeface="+mn-lt"/>
                    <a:cs typeface="Times New Roman" panose="02020603050405020304" pitchFamily="18" charset="0"/>
                  </a:rPr>
                  <a:t>Inde</a:t>
                </a:r>
                <a:r>
                  <a:rPr lang="hu-HU" sz="2400">
                    <a:solidFill>
                      <a:sysClr val="windowText" lastClr="000000"/>
                    </a:solidFill>
                    <a:latin typeface="+mn-lt"/>
                    <a:cs typeface="Times New Roman" panose="02020603050405020304" pitchFamily="18" charset="0"/>
                  </a:rPr>
                  <a:t>xérték (%)</a:t>
                </a:r>
                <a:endParaRPr lang="en-US" sz="2400">
                  <a:solidFill>
                    <a:sysClr val="windowText" lastClr="000000"/>
                  </a:solidFill>
                  <a:latin typeface="+mn-lt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9.5130801106213924E-3"/>
              <c:y val="0.2239535871379808"/>
            </c:manualLayout>
          </c:layout>
          <c:spPr>
            <a:noFill/>
            <a:ln>
              <a:noFill/>
            </a:ln>
            <a:effectLst/>
          </c:spPr>
        </c:title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hu-HU"/>
          </a:p>
        </c:txPr>
        <c:crossAx val="77468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314028156121056"/>
          <c:y val="0.90568590446062369"/>
          <c:w val="0.50705955845197315"/>
          <c:h val="7.859584578505142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hu-HU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1.jpeg"/><Relationship Id="rId1" Type="http://schemas.openxmlformats.org/officeDocument/2006/relationships/image" Target="../media/image8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E98932-AD9F-4300-B6D3-D0F380B641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B0A5184C-89EB-4685-AA16-E0711E11BADE}">
      <dgm:prSet phldrT="[Szöveg]"/>
      <dgm:sp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b="1" dirty="0" smtClean="0"/>
            <a:t>Belső kontrollrendszer ellenőrzése</a:t>
          </a:r>
        </a:p>
      </dgm:t>
    </dgm:pt>
    <dgm:pt modelId="{D08B60DF-42DA-4F95-89BA-A85395700094}" type="parTrans" cxnId="{0F7E9DCA-E2C9-42E2-8C2A-1BA279B3534C}">
      <dgm:prSet/>
      <dgm:spPr/>
      <dgm:t>
        <a:bodyPr/>
        <a:lstStyle/>
        <a:p>
          <a:endParaRPr lang="hu-HU"/>
        </a:p>
      </dgm:t>
    </dgm:pt>
    <dgm:pt modelId="{9D333134-9E2E-4F28-99E5-1CC5C7613B9E}" type="sibTrans" cxnId="{0F7E9DCA-E2C9-42E2-8C2A-1BA279B3534C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hu-HU"/>
        </a:p>
      </dgm:t>
    </dgm:pt>
    <dgm:pt modelId="{6341B9F9-C3D5-45E6-AE21-37B29E246BAE}">
      <dgm:prSet phldrT="[Szöveg]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b="1" dirty="0" smtClean="0"/>
            <a:t>Integritás kérdőív kérdéseinek beépítése</a:t>
          </a:r>
        </a:p>
      </dgm:t>
    </dgm:pt>
    <dgm:pt modelId="{027265A7-ECBB-454B-8892-78A2C06306B5}" type="parTrans" cxnId="{66752DED-0F7E-4D0C-89F4-E87A1562AD55}">
      <dgm:prSet/>
      <dgm:spPr/>
      <dgm:t>
        <a:bodyPr/>
        <a:lstStyle/>
        <a:p>
          <a:endParaRPr lang="hu-HU"/>
        </a:p>
      </dgm:t>
    </dgm:pt>
    <dgm:pt modelId="{E60A7114-CEA1-4223-AEE5-84A9523072D2}" type="sibTrans" cxnId="{66752DED-0F7E-4D0C-89F4-E87A1562AD55}">
      <dgm:prSet/>
      <dgm:spPr/>
      <dgm:t>
        <a:bodyPr/>
        <a:lstStyle/>
        <a:p>
          <a:endParaRPr lang="hu-HU"/>
        </a:p>
      </dgm:t>
    </dgm:pt>
    <dgm:pt modelId="{BB1C7DB5-8050-4558-9EED-F845211101CF}">
      <dgm:prSet phldrT="[Szöveg]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b="1" dirty="0" smtClean="0"/>
            <a:t>Önkéntes </a:t>
          </a:r>
          <a:r>
            <a:rPr lang="hu-HU" b="1" smtClean="0"/>
            <a:t>önteszt rendszer</a:t>
          </a:r>
          <a:endParaRPr lang="hu-HU" b="1" dirty="0" smtClean="0"/>
        </a:p>
      </dgm:t>
    </dgm:pt>
    <dgm:pt modelId="{F0A767DD-51AB-4BFB-A7E5-21838F203282}" type="parTrans" cxnId="{5CE3DE23-DE6E-4C12-A66D-8250313695B2}">
      <dgm:prSet/>
      <dgm:spPr/>
      <dgm:t>
        <a:bodyPr/>
        <a:lstStyle/>
        <a:p>
          <a:endParaRPr lang="hu-HU"/>
        </a:p>
      </dgm:t>
    </dgm:pt>
    <dgm:pt modelId="{B93E714F-4204-42A2-B4F2-0274D471FB04}" type="sibTrans" cxnId="{5CE3DE23-DE6E-4C12-A66D-8250313695B2}">
      <dgm:prSet/>
      <dgm:spPr/>
      <dgm:t>
        <a:bodyPr/>
        <a:lstStyle/>
        <a:p>
          <a:endParaRPr lang="hu-HU"/>
        </a:p>
      </dgm:t>
    </dgm:pt>
    <dgm:pt modelId="{511A607F-040C-49CE-B46C-E87E5DF418F1}" type="pres">
      <dgm:prSet presAssocID="{A8E98932-AD9F-4300-B6D3-D0F380B641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0C19A3CF-6F53-4C22-B3D6-267FB87AD0C1}" type="pres">
      <dgm:prSet presAssocID="{A8E98932-AD9F-4300-B6D3-D0F380B64134}" presName="Name1" presStyleCnt="0"/>
      <dgm:spPr/>
    </dgm:pt>
    <dgm:pt modelId="{4DEE8EC3-B98E-4EC3-8A2C-69334DFC63D7}" type="pres">
      <dgm:prSet presAssocID="{A8E98932-AD9F-4300-B6D3-D0F380B64134}" presName="cycle" presStyleCnt="0"/>
      <dgm:spPr/>
    </dgm:pt>
    <dgm:pt modelId="{D7B745EB-AF7D-4EA8-B4D9-6276EF44841E}" type="pres">
      <dgm:prSet presAssocID="{A8E98932-AD9F-4300-B6D3-D0F380B64134}" presName="srcNode" presStyleLbl="node1" presStyleIdx="0" presStyleCnt="3"/>
      <dgm:spPr/>
    </dgm:pt>
    <dgm:pt modelId="{6B6F858A-50DC-4043-B9D9-B89C7F5B739C}" type="pres">
      <dgm:prSet presAssocID="{A8E98932-AD9F-4300-B6D3-D0F380B64134}" presName="conn" presStyleLbl="parChTrans1D2" presStyleIdx="0" presStyleCnt="1"/>
      <dgm:spPr/>
      <dgm:t>
        <a:bodyPr/>
        <a:lstStyle/>
        <a:p>
          <a:endParaRPr lang="hu-HU"/>
        </a:p>
      </dgm:t>
    </dgm:pt>
    <dgm:pt modelId="{923152EB-8E3A-4B7C-8071-0B6A7C5599AE}" type="pres">
      <dgm:prSet presAssocID="{A8E98932-AD9F-4300-B6D3-D0F380B64134}" presName="extraNode" presStyleLbl="node1" presStyleIdx="0" presStyleCnt="3"/>
      <dgm:spPr/>
    </dgm:pt>
    <dgm:pt modelId="{C4C44614-F27E-405A-9560-C0FE64590E44}" type="pres">
      <dgm:prSet presAssocID="{A8E98932-AD9F-4300-B6D3-D0F380B64134}" presName="dstNode" presStyleLbl="node1" presStyleIdx="0" presStyleCnt="3"/>
      <dgm:spPr/>
    </dgm:pt>
    <dgm:pt modelId="{0EE12B67-F0BD-413D-8E52-399C00710432}" type="pres">
      <dgm:prSet presAssocID="{B0A5184C-89EB-4685-AA16-E0711E11BAD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7666B59-2AED-47AE-8D2D-28FEFC4D1E3B}" type="pres">
      <dgm:prSet presAssocID="{B0A5184C-89EB-4685-AA16-E0711E11BADE}" presName="accent_1" presStyleCnt="0"/>
      <dgm:spPr/>
    </dgm:pt>
    <dgm:pt modelId="{8CAB94E1-348A-460F-BF77-A05CE1AED4AE}" type="pres">
      <dgm:prSet presAssocID="{B0A5184C-89EB-4685-AA16-E0711E11BADE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AA28175B-9B55-46B8-841F-A4B969D8C781}" type="pres">
      <dgm:prSet presAssocID="{6341B9F9-C3D5-45E6-AE21-37B29E246BA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7AE6974-CFE8-4BF9-B75E-84FB20AC3B79}" type="pres">
      <dgm:prSet presAssocID="{6341B9F9-C3D5-45E6-AE21-37B29E246BAE}" presName="accent_2" presStyleCnt="0"/>
      <dgm:spPr/>
    </dgm:pt>
    <dgm:pt modelId="{1E53E2DB-54E8-47BE-ADF3-BA2728AB23C5}" type="pres">
      <dgm:prSet presAssocID="{6341B9F9-C3D5-45E6-AE21-37B29E246BAE}" presName="accentRepeatNode" presStyleLbl="solidFgAcc1" presStyleIdx="1" presStyleCnt="3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hu-HU"/>
        </a:p>
      </dgm:t>
    </dgm:pt>
    <dgm:pt modelId="{CC74C944-004F-4F1C-97FF-C86998B3C7C4}" type="pres">
      <dgm:prSet presAssocID="{BB1C7DB5-8050-4558-9EED-F845211101C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08AC1B-2F6C-47CC-A2E9-B65B61430CB2}" type="pres">
      <dgm:prSet presAssocID="{BB1C7DB5-8050-4558-9EED-F845211101CF}" presName="accent_3" presStyleCnt="0"/>
      <dgm:spPr/>
    </dgm:pt>
    <dgm:pt modelId="{437A41F1-0E80-4CCD-8221-11D9639608E5}" type="pres">
      <dgm:prSet presAssocID="{BB1C7DB5-8050-4558-9EED-F845211101CF}" presName="accentRepeatNode" presStyleLbl="solidFgAcc1" presStyleIdx="2" presStyleCnt="3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0F7E9DCA-E2C9-42E2-8C2A-1BA279B3534C}" srcId="{A8E98932-AD9F-4300-B6D3-D0F380B64134}" destId="{B0A5184C-89EB-4685-AA16-E0711E11BADE}" srcOrd="0" destOrd="0" parTransId="{D08B60DF-42DA-4F95-89BA-A85395700094}" sibTransId="{9D333134-9E2E-4F28-99E5-1CC5C7613B9E}"/>
    <dgm:cxn modelId="{5CE3DE23-DE6E-4C12-A66D-8250313695B2}" srcId="{A8E98932-AD9F-4300-B6D3-D0F380B64134}" destId="{BB1C7DB5-8050-4558-9EED-F845211101CF}" srcOrd="2" destOrd="0" parTransId="{F0A767DD-51AB-4BFB-A7E5-21838F203282}" sibTransId="{B93E714F-4204-42A2-B4F2-0274D471FB04}"/>
    <dgm:cxn modelId="{D5EB44C3-5A4B-4101-B2B9-72233C8E42B3}" type="presOf" srcId="{BB1C7DB5-8050-4558-9EED-F845211101CF}" destId="{CC74C944-004F-4F1C-97FF-C86998B3C7C4}" srcOrd="0" destOrd="0" presId="urn:microsoft.com/office/officeart/2008/layout/VerticalCurvedList"/>
    <dgm:cxn modelId="{F7810BAD-9022-4A62-82BB-18F78F00F650}" type="presOf" srcId="{B0A5184C-89EB-4685-AA16-E0711E11BADE}" destId="{0EE12B67-F0BD-413D-8E52-399C00710432}" srcOrd="0" destOrd="0" presId="urn:microsoft.com/office/officeart/2008/layout/VerticalCurvedList"/>
    <dgm:cxn modelId="{1A330A85-BE74-4185-95C0-B16DACDF88F3}" type="presOf" srcId="{9D333134-9E2E-4F28-99E5-1CC5C7613B9E}" destId="{6B6F858A-50DC-4043-B9D9-B89C7F5B739C}" srcOrd="0" destOrd="0" presId="urn:microsoft.com/office/officeart/2008/layout/VerticalCurvedList"/>
    <dgm:cxn modelId="{BFFBA2BB-B409-4D61-8B48-C2212D69D872}" type="presOf" srcId="{A8E98932-AD9F-4300-B6D3-D0F380B64134}" destId="{511A607F-040C-49CE-B46C-E87E5DF418F1}" srcOrd="0" destOrd="0" presId="urn:microsoft.com/office/officeart/2008/layout/VerticalCurvedList"/>
    <dgm:cxn modelId="{66752DED-0F7E-4D0C-89F4-E87A1562AD55}" srcId="{A8E98932-AD9F-4300-B6D3-D0F380B64134}" destId="{6341B9F9-C3D5-45E6-AE21-37B29E246BAE}" srcOrd="1" destOrd="0" parTransId="{027265A7-ECBB-454B-8892-78A2C06306B5}" sibTransId="{E60A7114-CEA1-4223-AEE5-84A9523072D2}"/>
    <dgm:cxn modelId="{B2A9E5B8-E763-4CDB-B25A-72706852A6E3}" type="presOf" srcId="{6341B9F9-C3D5-45E6-AE21-37B29E246BAE}" destId="{AA28175B-9B55-46B8-841F-A4B969D8C781}" srcOrd="0" destOrd="0" presId="urn:microsoft.com/office/officeart/2008/layout/VerticalCurvedList"/>
    <dgm:cxn modelId="{0AAE1B8F-77A8-48A2-BACC-D414C90E5509}" type="presParOf" srcId="{511A607F-040C-49CE-B46C-E87E5DF418F1}" destId="{0C19A3CF-6F53-4C22-B3D6-267FB87AD0C1}" srcOrd="0" destOrd="0" presId="urn:microsoft.com/office/officeart/2008/layout/VerticalCurvedList"/>
    <dgm:cxn modelId="{0D3E2F87-6743-4610-8E82-D48F0C81BC61}" type="presParOf" srcId="{0C19A3CF-6F53-4C22-B3D6-267FB87AD0C1}" destId="{4DEE8EC3-B98E-4EC3-8A2C-69334DFC63D7}" srcOrd="0" destOrd="0" presId="urn:microsoft.com/office/officeart/2008/layout/VerticalCurvedList"/>
    <dgm:cxn modelId="{64DC3A3B-A16C-4D1A-B00B-5FFB28D1636A}" type="presParOf" srcId="{4DEE8EC3-B98E-4EC3-8A2C-69334DFC63D7}" destId="{D7B745EB-AF7D-4EA8-B4D9-6276EF44841E}" srcOrd="0" destOrd="0" presId="urn:microsoft.com/office/officeart/2008/layout/VerticalCurvedList"/>
    <dgm:cxn modelId="{7CF35362-E332-466B-8F16-51DF712113FB}" type="presParOf" srcId="{4DEE8EC3-B98E-4EC3-8A2C-69334DFC63D7}" destId="{6B6F858A-50DC-4043-B9D9-B89C7F5B739C}" srcOrd="1" destOrd="0" presId="urn:microsoft.com/office/officeart/2008/layout/VerticalCurvedList"/>
    <dgm:cxn modelId="{5DEEABA6-0372-40FA-8271-B21BB0C7B003}" type="presParOf" srcId="{4DEE8EC3-B98E-4EC3-8A2C-69334DFC63D7}" destId="{923152EB-8E3A-4B7C-8071-0B6A7C5599AE}" srcOrd="2" destOrd="0" presId="urn:microsoft.com/office/officeart/2008/layout/VerticalCurvedList"/>
    <dgm:cxn modelId="{F5CB9470-B166-4A18-900E-5F08097A7BE3}" type="presParOf" srcId="{4DEE8EC3-B98E-4EC3-8A2C-69334DFC63D7}" destId="{C4C44614-F27E-405A-9560-C0FE64590E44}" srcOrd="3" destOrd="0" presId="urn:microsoft.com/office/officeart/2008/layout/VerticalCurvedList"/>
    <dgm:cxn modelId="{86D488BE-6093-4919-9C65-EC06C023E642}" type="presParOf" srcId="{0C19A3CF-6F53-4C22-B3D6-267FB87AD0C1}" destId="{0EE12B67-F0BD-413D-8E52-399C00710432}" srcOrd="1" destOrd="0" presId="urn:microsoft.com/office/officeart/2008/layout/VerticalCurvedList"/>
    <dgm:cxn modelId="{33100BCA-A17D-43F8-A8EC-0B8B7EC4EA57}" type="presParOf" srcId="{0C19A3CF-6F53-4C22-B3D6-267FB87AD0C1}" destId="{17666B59-2AED-47AE-8D2D-28FEFC4D1E3B}" srcOrd="2" destOrd="0" presId="urn:microsoft.com/office/officeart/2008/layout/VerticalCurvedList"/>
    <dgm:cxn modelId="{4D77EDA5-3E86-402E-94F7-B3FC061A08BD}" type="presParOf" srcId="{17666B59-2AED-47AE-8D2D-28FEFC4D1E3B}" destId="{8CAB94E1-348A-460F-BF77-A05CE1AED4AE}" srcOrd="0" destOrd="0" presId="urn:microsoft.com/office/officeart/2008/layout/VerticalCurvedList"/>
    <dgm:cxn modelId="{DD13C8B6-1DB9-4735-BE14-77EA528F40C1}" type="presParOf" srcId="{0C19A3CF-6F53-4C22-B3D6-267FB87AD0C1}" destId="{AA28175B-9B55-46B8-841F-A4B969D8C781}" srcOrd="3" destOrd="0" presId="urn:microsoft.com/office/officeart/2008/layout/VerticalCurvedList"/>
    <dgm:cxn modelId="{B8148DC1-F116-45A4-8FDA-DD7B0BF53526}" type="presParOf" srcId="{0C19A3CF-6F53-4C22-B3D6-267FB87AD0C1}" destId="{57AE6974-CFE8-4BF9-B75E-84FB20AC3B79}" srcOrd="4" destOrd="0" presId="urn:microsoft.com/office/officeart/2008/layout/VerticalCurvedList"/>
    <dgm:cxn modelId="{7255438A-0E59-4592-98BF-42301A5416D5}" type="presParOf" srcId="{57AE6974-CFE8-4BF9-B75E-84FB20AC3B79}" destId="{1E53E2DB-54E8-47BE-ADF3-BA2728AB23C5}" srcOrd="0" destOrd="0" presId="urn:microsoft.com/office/officeart/2008/layout/VerticalCurvedList"/>
    <dgm:cxn modelId="{F45F688E-F19B-4429-9275-2447B8F2B837}" type="presParOf" srcId="{0C19A3CF-6F53-4C22-B3D6-267FB87AD0C1}" destId="{CC74C944-004F-4F1C-97FF-C86998B3C7C4}" srcOrd="5" destOrd="0" presId="urn:microsoft.com/office/officeart/2008/layout/VerticalCurvedList"/>
    <dgm:cxn modelId="{7B7C2F14-7483-4A97-9A4C-6DC291B1346F}" type="presParOf" srcId="{0C19A3CF-6F53-4C22-B3D6-267FB87AD0C1}" destId="{4908AC1B-2F6C-47CC-A2E9-B65B61430CB2}" srcOrd="6" destOrd="0" presId="urn:microsoft.com/office/officeart/2008/layout/VerticalCurvedList"/>
    <dgm:cxn modelId="{57939BEB-F7E0-4F99-9935-E045F001973F}" type="presParOf" srcId="{4908AC1B-2F6C-47CC-A2E9-B65B61430CB2}" destId="{437A41F1-0E80-4CCD-8221-11D9639608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F27EF-9DD2-49D0-A875-63585A7E2553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BEC0BE0-D435-41FC-8DFD-3872669C309D}">
      <dgm:prSet phldrT="[Szöveg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hu-HU" sz="2400" b="1" dirty="0" smtClean="0"/>
            <a:t>INTEGRITÁS PROJEKT</a:t>
          </a:r>
          <a:endParaRPr lang="hu-HU" sz="2400" b="1" dirty="0"/>
        </a:p>
      </dgm:t>
    </dgm:pt>
    <dgm:pt modelId="{C6A57F8D-D136-463D-B053-8F28FEF217D8}" type="parTrans" cxnId="{D59BF907-0F9D-4311-B1BC-55C96B493C26}">
      <dgm:prSet/>
      <dgm:spPr/>
      <dgm:t>
        <a:bodyPr/>
        <a:lstStyle/>
        <a:p>
          <a:endParaRPr lang="hu-HU"/>
        </a:p>
      </dgm:t>
    </dgm:pt>
    <dgm:pt modelId="{000CEC69-5537-4632-B876-6BB79AEA24B2}" type="sibTrans" cxnId="{D59BF907-0F9D-4311-B1BC-55C96B493C26}">
      <dgm:prSet/>
      <dgm:spPr/>
      <dgm:t>
        <a:bodyPr/>
        <a:lstStyle/>
        <a:p>
          <a:endParaRPr lang="hu-HU"/>
        </a:p>
      </dgm:t>
    </dgm:pt>
    <dgm:pt modelId="{59281356-BAB0-4CCF-AAF6-3301EAA10E1A}">
      <dgm:prSet phldrT="[Szöveg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sz="2200" dirty="0" smtClean="0"/>
            <a:t>Rendezvények Konferenciák</a:t>
          </a:r>
          <a:endParaRPr lang="hu-HU" sz="2200" dirty="0"/>
        </a:p>
      </dgm:t>
    </dgm:pt>
    <dgm:pt modelId="{F7032D5F-E56F-4B7A-B0D6-A3940A4EF9F6}" type="parTrans" cxnId="{B54CB306-CC2B-48F4-89EE-9163B1695F43}">
      <dgm:prSet/>
      <dgm:spPr/>
      <dgm:t>
        <a:bodyPr/>
        <a:lstStyle/>
        <a:p>
          <a:endParaRPr lang="hu-HU"/>
        </a:p>
      </dgm:t>
    </dgm:pt>
    <dgm:pt modelId="{755B8356-4D6B-40C7-BA82-AACD9C4C1F47}" type="sibTrans" cxnId="{B54CB306-CC2B-48F4-89EE-9163B1695F43}">
      <dgm:prSet/>
      <dgm:spPr/>
      <dgm:t>
        <a:bodyPr/>
        <a:lstStyle/>
        <a:p>
          <a:endParaRPr lang="hu-HU"/>
        </a:p>
      </dgm:t>
    </dgm:pt>
    <dgm:pt modelId="{63D368BE-FC67-4D38-AD33-B73E5EB1F93E}">
      <dgm:prSet phldrT="[Szöveg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sz="2200" dirty="0" smtClean="0"/>
            <a:t>Átláthatóság; Nyilvánosság</a:t>
          </a:r>
          <a:endParaRPr lang="hu-HU" sz="2200" dirty="0"/>
        </a:p>
      </dgm:t>
    </dgm:pt>
    <dgm:pt modelId="{A82F80F6-C386-48B9-91D2-E57017B8459A}" type="parTrans" cxnId="{C751E6B2-1B32-405F-8D65-DECCE2B4A8C7}">
      <dgm:prSet/>
      <dgm:spPr/>
      <dgm:t>
        <a:bodyPr/>
        <a:lstStyle/>
        <a:p>
          <a:endParaRPr lang="hu-HU"/>
        </a:p>
      </dgm:t>
    </dgm:pt>
    <dgm:pt modelId="{DCA40F99-439D-4E0A-ABBD-11568C285802}" type="sibTrans" cxnId="{C751E6B2-1B32-405F-8D65-DECCE2B4A8C7}">
      <dgm:prSet/>
      <dgm:spPr/>
      <dgm:t>
        <a:bodyPr/>
        <a:lstStyle/>
        <a:p>
          <a:endParaRPr lang="hu-HU"/>
        </a:p>
      </dgm:t>
    </dgm:pt>
    <dgm:pt modelId="{B7050188-343E-45EE-AF58-CB067C93FB60}">
      <dgm:prSet phldrT="[Szöveg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sz="2200" dirty="0" smtClean="0"/>
            <a:t>Nemzetközi tapasztalatcsere</a:t>
          </a:r>
          <a:endParaRPr lang="hu-HU" sz="2200" dirty="0"/>
        </a:p>
      </dgm:t>
    </dgm:pt>
    <dgm:pt modelId="{E6F84D10-D1C3-4CA1-A3C4-5044F712BCAB}" type="parTrans" cxnId="{8CFB22A5-9955-4975-BA49-C2708449607C}">
      <dgm:prSet/>
      <dgm:spPr/>
      <dgm:t>
        <a:bodyPr/>
        <a:lstStyle/>
        <a:p>
          <a:endParaRPr lang="hu-HU"/>
        </a:p>
      </dgm:t>
    </dgm:pt>
    <dgm:pt modelId="{994D5F88-119C-4B40-8909-1E5A4635A459}" type="sibTrans" cxnId="{8CFB22A5-9955-4975-BA49-C2708449607C}">
      <dgm:prSet/>
      <dgm:spPr/>
      <dgm:t>
        <a:bodyPr/>
        <a:lstStyle/>
        <a:p>
          <a:endParaRPr lang="hu-HU"/>
        </a:p>
      </dgm:t>
    </dgm:pt>
    <dgm:pt modelId="{5F9EF022-24FA-4AF9-B22F-97115194E653}">
      <dgm:prSet phldrT="[Szöveg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u-HU" sz="2200" dirty="0" smtClean="0"/>
            <a:t>Tudományos folyóiratok; Tanulmányok</a:t>
          </a:r>
          <a:endParaRPr lang="hu-HU" sz="2200" dirty="0"/>
        </a:p>
      </dgm:t>
    </dgm:pt>
    <dgm:pt modelId="{2E01500A-9055-47EA-B210-B2DB1E74E689}" type="parTrans" cxnId="{34E4CD17-4FA4-42CF-9B5D-73C376702160}">
      <dgm:prSet/>
      <dgm:spPr/>
      <dgm:t>
        <a:bodyPr/>
        <a:lstStyle/>
        <a:p>
          <a:endParaRPr lang="hu-HU"/>
        </a:p>
      </dgm:t>
    </dgm:pt>
    <dgm:pt modelId="{1FBBFBE8-FE55-406E-9142-6D671AEA519C}" type="sibTrans" cxnId="{34E4CD17-4FA4-42CF-9B5D-73C376702160}">
      <dgm:prSet/>
      <dgm:spPr/>
      <dgm:t>
        <a:bodyPr/>
        <a:lstStyle/>
        <a:p>
          <a:endParaRPr lang="hu-HU"/>
        </a:p>
      </dgm:t>
    </dgm:pt>
    <dgm:pt modelId="{C25522D2-4B83-4D09-91A9-B2BC457DD575}" type="pres">
      <dgm:prSet presAssocID="{05FF27EF-9DD2-49D0-A875-63585A7E25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C936810-0FA9-4863-8DC3-DCE63D0C5630}" type="pres">
      <dgm:prSet presAssocID="{4BEC0BE0-D435-41FC-8DFD-3872669C309D}" presName="centerShape" presStyleLbl="node0" presStyleIdx="0" presStyleCnt="1" custScaleX="174597" custLinFactNeighborX="-891" custLinFactNeighborY="1781"/>
      <dgm:spPr/>
      <dgm:t>
        <a:bodyPr/>
        <a:lstStyle/>
        <a:p>
          <a:endParaRPr lang="hu-HU"/>
        </a:p>
      </dgm:t>
    </dgm:pt>
    <dgm:pt modelId="{B5BE4CB5-C461-4E0A-98CF-0EC0804C85AB}" type="pres">
      <dgm:prSet presAssocID="{F7032D5F-E56F-4B7A-B0D6-A3940A4EF9F6}" presName="parTrans" presStyleLbl="sibTrans2D1" presStyleIdx="0" presStyleCnt="4"/>
      <dgm:spPr/>
      <dgm:t>
        <a:bodyPr/>
        <a:lstStyle/>
        <a:p>
          <a:endParaRPr lang="hu-HU"/>
        </a:p>
      </dgm:t>
    </dgm:pt>
    <dgm:pt modelId="{07F9ABB6-1F6A-4D32-8744-8333C404666D}" type="pres">
      <dgm:prSet presAssocID="{F7032D5F-E56F-4B7A-B0D6-A3940A4EF9F6}" presName="connectorText" presStyleLbl="sibTrans2D1" presStyleIdx="0" presStyleCnt="4"/>
      <dgm:spPr/>
      <dgm:t>
        <a:bodyPr/>
        <a:lstStyle/>
        <a:p>
          <a:endParaRPr lang="hu-HU"/>
        </a:p>
      </dgm:t>
    </dgm:pt>
    <dgm:pt modelId="{2E04059F-F669-4D07-9876-C3B3A98AFF58}" type="pres">
      <dgm:prSet presAssocID="{59281356-BAB0-4CCF-AAF6-3301EAA10E1A}" presName="node" presStyleLbl="node1" presStyleIdx="0" presStyleCnt="4" custScaleX="160689" custScaleY="13428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7795A5-D227-4465-A31B-12C688E8B8CE}" type="pres">
      <dgm:prSet presAssocID="{A82F80F6-C386-48B9-91D2-E57017B8459A}" presName="parTrans" presStyleLbl="sibTrans2D1" presStyleIdx="1" presStyleCnt="4"/>
      <dgm:spPr/>
      <dgm:t>
        <a:bodyPr/>
        <a:lstStyle/>
        <a:p>
          <a:endParaRPr lang="hu-HU"/>
        </a:p>
      </dgm:t>
    </dgm:pt>
    <dgm:pt modelId="{5C7F14C1-0BFA-4D11-8495-4383B860F501}" type="pres">
      <dgm:prSet presAssocID="{A82F80F6-C386-48B9-91D2-E57017B8459A}" presName="connectorText" presStyleLbl="sibTrans2D1" presStyleIdx="1" presStyleCnt="4"/>
      <dgm:spPr/>
      <dgm:t>
        <a:bodyPr/>
        <a:lstStyle/>
        <a:p>
          <a:endParaRPr lang="hu-HU"/>
        </a:p>
      </dgm:t>
    </dgm:pt>
    <dgm:pt modelId="{3EEFC814-CD46-49BD-AFD4-BEE467EA43D4}" type="pres">
      <dgm:prSet presAssocID="{63D368BE-FC67-4D38-AD33-B73E5EB1F93E}" presName="node" presStyleLbl="node1" presStyleIdx="1" presStyleCnt="4" custScaleX="153561" custScaleY="136147" custRadScaleRad="22889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5D18B5E-077C-4E94-A084-26CD9BC078A6}" type="pres">
      <dgm:prSet presAssocID="{E6F84D10-D1C3-4CA1-A3C4-5044F712BCAB}" presName="parTrans" presStyleLbl="sibTrans2D1" presStyleIdx="2" presStyleCnt="4"/>
      <dgm:spPr/>
      <dgm:t>
        <a:bodyPr/>
        <a:lstStyle/>
        <a:p>
          <a:endParaRPr lang="hu-HU"/>
        </a:p>
      </dgm:t>
    </dgm:pt>
    <dgm:pt modelId="{5A3294BD-E744-4364-9DA9-437E28AA6BFE}" type="pres">
      <dgm:prSet presAssocID="{E6F84D10-D1C3-4CA1-A3C4-5044F712BCAB}" presName="connectorText" presStyleLbl="sibTrans2D1" presStyleIdx="2" presStyleCnt="4"/>
      <dgm:spPr/>
      <dgm:t>
        <a:bodyPr/>
        <a:lstStyle/>
        <a:p>
          <a:endParaRPr lang="hu-HU"/>
        </a:p>
      </dgm:t>
    </dgm:pt>
    <dgm:pt modelId="{C5E865AA-96A8-4077-B357-ABCEBB1FC6B6}" type="pres">
      <dgm:prSet presAssocID="{B7050188-343E-45EE-AF58-CB067C93FB60}" presName="node" presStyleLbl="node1" presStyleIdx="2" presStyleCnt="4" custScaleX="187139" custScaleY="13585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053BD5-85C4-49CB-815A-42424E30B4F3}" type="pres">
      <dgm:prSet presAssocID="{2E01500A-9055-47EA-B210-B2DB1E74E689}" presName="parTrans" presStyleLbl="sibTrans2D1" presStyleIdx="3" presStyleCnt="4"/>
      <dgm:spPr/>
      <dgm:t>
        <a:bodyPr/>
        <a:lstStyle/>
        <a:p>
          <a:endParaRPr lang="hu-HU"/>
        </a:p>
      </dgm:t>
    </dgm:pt>
    <dgm:pt modelId="{DEE5F488-4080-49E8-8D8E-EBA79322BA7B}" type="pres">
      <dgm:prSet presAssocID="{2E01500A-9055-47EA-B210-B2DB1E74E689}" presName="connectorText" presStyleLbl="sibTrans2D1" presStyleIdx="3" presStyleCnt="4"/>
      <dgm:spPr/>
      <dgm:t>
        <a:bodyPr/>
        <a:lstStyle/>
        <a:p>
          <a:endParaRPr lang="hu-HU"/>
        </a:p>
      </dgm:t>
    </dgm:pt>
    <dgm:pt modelId="{81F7C282-C68E-4036-822F-B96042D390F4}" type="pres">
      <dgm:prSet presAssocID="{5F9EF022-24FA-4AF9-B22F-97115194E653}" presName="node" presStyleLbl="node1" presStyleIdx="3" presStyleCnt="4" custScaleX="156466" custScaleY="138816" custRadScaleRad="148102" custRadScaleInc="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FF610D8-1087-4C20-B6F1-7434EE87A226}" type="presOf" srcId="{F7032D5F-E56F-4B7A-B0D6-A3940A4EF9F6}" destId="{B5BE4CB5-C461-4E0A-98CF-0EC0804C85AB}" srcOrd="0" destOrd="0" presId="urn:microsoft.com/office/officeart/2005/8/layout/radial5"/>
    <dgm:cxn modelId="{16EDDED7-0C08-48F4-A4A8-8A53A169E260}" type="presOf" srcId="{E6F84D10-D1C3-4CA1-A3C4-5044F712BCAB}" destId="{C5D18B5E-077C-4E94-A084-26CD9BC078A6}" srcOrd="0" destOrd="0" presId="urn:microsoft.com/office/officeart/2005/8/layout/radial5"/>
    <dgm:cxn modelId="{DCAAEEB9-130C-48C8-A87B-D955425F3CE4}" type="presOf" srcId="{2E01500A-9055-47EA-B210-B2DB1E74E689}" destId="{12053BD5-85C4-49CB-815A-42424E30B4F3}" srcOrd="0" destOrd="0" presId="urn:microsoft.com/office/officeart/2005/8/layout/radial5"/>
    <dgm:cxn modelId="{D59BF907-0F9D-4311-B1BC-55C96B493C26}" srcId="{05FF27EF-9DD2-49D0-A875-63585A7E2553}" destId="{4BEC0BE0-D435-41FC-8DFD-3872669C309D}" srcOrd="0" destOrd="0" parTransId="{C6A57F8D-D136-463D-B053-8F28FEF217D8}" sibTransId="{000CEC69-5537-4632-B876-6BB79AEA24B2}"/>
    <dgm:cxn modelId="{B4B1B9F7-4CF9-494D-ABF6-CCE1A21B11C7}" type="presOf" srcId="{2E01500A-9055-47EA-B210-B2DB1E74E689}" destId="{DEE5F488-4080-49E8-8D8E-EBA79322BA7B}" srcOrd="1" destOrd="0" presId="urn:microsoft.com/office/officeart/2005/8/layout/radial5"/>
    <dgm:cxn modelId="{B0E39044-03C4-4EE8-A299-467C0D135B2E}" type="presOf" srcId="{B7050188-343E-45EE-AF58-CB067C93FB60}" destId="{C5E865AA-96A8-4077-B357-ABCEBB1FC6B6}" srcOrd="0" destOrd="0" presId="urn:microsoft.com/office/officeart/2005/8/layout/radial5"/>
    <dgm:cxn modelId="{8CFB22A5-9955-4975-BA49-C2708449607C}" srcId="{4BEC0BE0-D435-41FC-8DFD-3872669C309D}" destId="{B7050188-343E-45EE-AF58-CB067C93FB60}" srcOrd="2" destOrd="0" parTransId="{E6F84D10-D1C3-4CA1-A3C4-5044F712BCAB}" sibTransId="{994D5F88-119C-4B40-8909-1E5A4635A459}"/>
    <dgm:cxn modelId="{9C10AB40-8CEA-4C6D-AD42-B6BEE83AF8EA}" type="presOf" srcId="{A82F80F6-C386-48B9-91D2-E57017B8459A}" destId="{F07795A5-D227-4465-A31B-12C688E8B8CE}" srcOrd="0" destOrd="0" presId="urn:microsoft.com/office/officeart/2005/8/layout/radial5"/>
    <dgm:cxn modelId="{69C0C5D1-FE22-46C0-8182-EE7FB5DD4381}" type="presOf" srcId="{4BEC0BE0-D435-41FC-8DFD-3872669C309D}" destId="{7C936810-0FA9-4863-8DC3-DCE63D0C5630}" srcOrd="0" destOrd="0" presId="urn:microsoft.com/office/officeart/2005/8/layout/radial5"/>
    <dgm:cxn modelId="{4A10745D-10CB-4E46-8A95-CB89C5851228}" type="presOf" srcId="{5F9EF022-24FA-4AF9-B22F-97115194E653}" destId="{81F7C282-C68E-4036-822F-B96042D390F4}" srcOrd="0" destOrd="0" presId="urn:microsoft.com/office/officeart/2005/8/layout/radial5"/>
    <dgm:cxn modelId="{B7C4DAF0-1871-49EC-9D06-0C35CBCD9060}" type="presOf" srcId="{59281356-BAB0-4CCF-AAF6-3301EAA10E1A}" destId="{2E04059F-F669-4D07-9876-C3B3A98AFF58}" srcOrd="0" destOrd="0" presId="urn:microsoft.com/office/officeart/2005/8/layout/radial5"/>
    <dgm:cxn modelId="{49FFEE54-CE03-4DB3-9E31-7A332B59E6AE}" type="presOf" srcId="{A82F80F6-C386-48B9-91D2-E57017B8459A}" destId="{5C7F14C1-0BFA-4D11-8495-4383B860F501}" srcOrd="1" destOrd="0" presId="urn:microsoft.com/office/officeart/2005/8/layout/radial5"/>
    <dgm:cxn modelId="{A43A6F53-CE58-4EB7-A7A3-575DC18065EA}" type="presOf" srcId="{05FF27EF-9DD2-49D0-A875-63585A7E2553}" destId="{C25522D2-4B83-4D09-91A9-B2BC457DD575}" srcOrd="0" destOrd="0" presId="urn:microsoft.com/office/officeart/2005/8/layout/radial5"/>
    <dgm:cxn modelId="{EB21A105-5B54-4BC9-9D9F-A7C4AC4C0188}" type="presOf" srcId="{E6F84D10-D1C3-4CA1-A3C4-5044F712BCAB}" destId="{5A3294BD-E744-4364-9DA9-437E28AA6BFE}" srcOrd="1" destOrd="0" presId="urn:microsoft.com/office/officeart/2005/8/layout/radial5"/>
    <dgm:cxn modelId="{51F43A47-C46D-4322-B069-C85910519025}" type="presOf" srcId="{F7032D5F-E56F-4B7A-B0D6-A3940A4EF9F6}" destId="{07F9ABB6-1F6A-4D32-8744-8333C404666D}" srcOrd="1" destOrd="0" presId="urn:microsoft.com/office/officeart/2005/8/layout/radial5"/>
    <dgm:cxn modelId="{C751E6B2-1B32-405F-8D65-DECCE2B4A8C7}" srcId="{4BEC0BE0-D435-41FC-8DFD-3872669C309D}" destId="{63D368BE-FC67-4D38-AD33-B73E5EB1F93E}" srcOrd="1" destOrd="0" parTransId="{A82F80F6-C386-48B9-91D2-E57017B8459A}" sibTransId="{DCA40F99-439D-4E0A-ABBD-11568C285802}"/>
    <dgm:cxn modelId="{CFD99723-5678-4135-8011-42B29CDA388A}" type="presOf" srcId="{63D368BE-FC67-4D38-AD33-B73E5EB1F93E}" destId="{3EEFC814-CD46-49BD-AFD4-BEE467EA43D4}" srcOrd="0" destOrd="0" presId="urn:microsoft.com/office/officeart/2005/8/layout/radial5"/>
    <dgm:cxn modelId="{B54CB306-CC2B-48F4-89EE-9163B1695F43}" srcId="{4BEC0BE0-D435-41FC-8DFD-3872669C309D}" destId="{59281356-BAB0-4CCF-AAF6-3301EAA10E1A}" srcOrd="0" destOrd="0" parTransId="{F7032D5F-E56F-4B7A-B0D6-A3940A4EF9F6}" sibTransId="{755B8356-4D6B-40C7-BA82-AACD9C4C1F47}"/>
    <dgm:cxn modelId="{34E4CD17-4FA4-42CF-9B5D-73C376702160}" srcId="{4BEC0BE0-D435-41FC-8DFD-3872669C309D}" destId="{5F9EF022-24FA-4AF9-B22F-97115194E653}" srcOrd="3" destOrd="0" parTransId="{2E01500A-9055-47EA-B210-B2DB1E74E689}" sibTransId="{1FBBFBE8-FE55-406E-9142-6D671AEA519C}"/>
    <dgm:cxn modelId="{9EE04CA5-9FFD-42D7-B90D-97C5BA2EA609}" type="presParOf" srcId="{C25522D2-4B83-4D09-91A9-B2BC457DD575}" destId="{7C936810-0FA9-4863-8DC3-DCE63D0C5630}" srcOrd="0" destOrd="0" presId="urn:microsoft.com/office/officeart/2005/8/layout/radial5"/>
    <dgm:cxn modelId="{479F7D84-21AB-441C-B34E-AD80199D3F2B}" type="presParOf" srcId="{C25522D2-4B83-4D09-91A9-B2BC457DD575}" destId="{B5BE4CB5-C461-4E0A-98CF-0EC0804C85AB}" srcOrd="1" destOrd="0" presId="urn:microsoft.com/office/officeart/2005/8/layout/radial5"/>
    <dgm:cxn modelId="{CC7F4077-A7FC-47F0-B602-4124E05BBD67}" type="presParOf" srcId="{B5BE4CB5-C461-4E0A-98CF-0EC0804C85AB}" destId="{07F9ABB6-1F6A-4D32-8744-8333C404666D}" srcOrd="0" destOrd="0" presId="urn:microsoft.com/office/officeart/2005/8/layout/radial5"/>
    <dgm:cxn modelId="{1D495446-8C1F-406C-930E-87F418AC7D55}" type="presParOf" srcId="{C25522D2-4B83-4D09-91A9-B2BC457DD575}" destId="{2E04059F-F669-4D07-9876-C3B3A98AFF58}" srcOrd="2" destOrd="0" presId="urn:microsoft.com/office/officeart/2005/8/layout/radial5"/>
    <dgm:cxn modelId="{96EB96FA-12D0-4E17-A58F-8D388D837548}" type="presParOf" srcId="{C25522D2-4B83-4D09-91A9-B2BC457DD575}" destId="{F07795A5-D227-4465-A31B-12C688E8B8CE}" srcOrd="3" destOrd="0" presId="urn:microsoft.com/office/officeart/2005/8/layout/radial5"/>
    <dgm:cxn modelId="{0C5F4856-ECA4-4CD1-8796-609D1E48FB57}" type="presParOf" srcId="{F07795A5-D227-4465-A31B-12C688E8B8CE}" destId="{5C7F14C1-0BFA-4D11-8495-4383B860F501}" srcOrd="0" destOrd="0" presId="urn:microsoft.com/office/officeart/2005/8/layout/radial5"/>
    <dgm:cxn modelId="{905B0CA7-CCE7-4154-BC52-01748134634E}" type="presParOf" srcId="{C25522D2-4B83-4D09-91A9-B2BC457DD575}" destId="{3EEFC814-CD46-49BD-AFD4-BEE467EA43D4}" srcOrd="4" destOrd="0" presId="urn:microsoft.com/office/officeart/2005/8/layout/radial5"/>
    <dgm:cxn modelId="{65FCA3D8-70D5-4CA2-8F4E-9F9DE2764879}" type="presParOf" srcId="{C25522D2-4B83-4D09-91A9-B2BC457DD575}" destId="{C5D18B5E-077C-4E94-A084-26CD9BC078A6}" srcOrd="5" destOrd="0" presId="urn:microsoft.com/office/officeart/2005/8/layout/radial5"/>
    <dgm:cxn modelId="{2DCE5B48-4851-49D9-A8F9-DC046CAF00C5}" type="presParOf" srcId="{C5D18B5E-077C-4E94-A084-26CD9BC078A6}" destId="{5A3294BD-E744-4364-9DA9-437E28AA6BFE}" srcOrd="0" destOrd="0" presId="urn:microsoft.com/office/officeart/2005/8/layout/radial5"/>
    <dgm:cxn modelId="{DE3936BD-D2CF-48D5-971B-7BF80AFAFBB7}" type="presParOf" srcId="{C25522D2-4B83-4D09-91A9-B2BC457DD575}" destId="{C5E865AA-96A8-4077-B357-ABCEBB1FC6B6}" srcOrd="6" destOrd="0" presId="urn:microsoft.com/office/officeart/2005/8/layout/radial5"/>
    <dgm:cxn modelId="{060C51A6-3407-4AB9-ACA5-6F59F323438F}" type="presParOf" srcId="{C25522D2-4B83-4D09-91A9-B2BC457DD575}" destId="{12053BD5-85C4-49CB-815A-42424E30B4F3}" srcOrd="7" destOrd="0" presId="urn:microsoft.com/office/officeart/2005/8/layout/radial5"/>
    <dgm:cxn modelId="{BCBA8E48-2294-4FCA-BDBE-91C12AB16D79}" type="presParOf" srcId="{12053BD5-85C4-49CB-815A-42424E30B4F3}" destId="{DEE5F488-4080-49E8-8D8E-EBA79322BA7B}" srcOrd="0" destOrd="0" presId="urn:microsoft.com/office/officeart/2005/8/layout/radial5"/>
    <dgm:cxn modelId="{2677A562-6D02-4E24-856F-2B8648B205C1}" type="presParOf" srcId="{C25522D2-4B83-4D09-91A9-B2BC457DD575}" destId="{81F7C282-C68E-4036-822F-B96042D390F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F858A-50DC-4043-B9D9-B89C7F5B739C}">
      <dsp:nvSpPr>
        <dsp:cNvPr id="0" name=""/>
        <dsp:cNvSpPr/>
      </dsp:nvSpPr>
      <dsp:spPr>
        <a:xfrm>
          <a:off x="-6422981" y="-982764"/>
          <a:ext cx="7647883" cy="7647883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12B67-F0BD-413D-8E52-399C00710432}">
      <dsp:nvSpPr>
        <dsp:cNvPr id="0" name=""/>
        <dsp:cNvSpPr/>
      </dsp:nvSpPr>
      <dsp:spPr>
        <a:xfrm>
          <a:off x="788710" y="568235"/>
          <a:ext cx="10486672" cy="1136470"/>
        </a:xfrm>
        <a:prstGeom prst="rect">
          <a:avLst/>
        </a:prstGeom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74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b="1" kern="1200" dirty="0" smtClean="0"/>
            <a:t>Belső kontrollrendszer ellenőrzése</a:t>
          </a:r>
        </a:p>
      </dsp:txBody>
      <dsp:txXfrm>
        <a:off x="788710" y="568235"/>
        <a:ext cx="10486672" cy="1136470"/>
      </dsp:txXfrm>
    </dsp:sp>
    <dsp:sp modelId="{8CAB94E1-348A-460F-BF77-A05CE1AED4AE}">
      <dsp:nvSpPr>
        <dsp:cNvPr id="0" name=""/>
        <dsp:cNvSpPr/>
      </dsp:nvSpPr>
      <dsp:spPr>
        <a:xfrm>
          <a:off x="78416" y="426176"/>
          <a:ext cx="1420588" cy="1420588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8175B-9B55-46B8-841F-A4B969D8C781}">
      <dsp:nvSpPr>
        <dsp:cNvPr id="0" name=""/>
        <dsp:cNvSpPr/>
      </dsp:nvSpPr>
      <dsp:spPr>
        <a:xfrm>
          <a:off x="1201817" y="2272941"/>
          <a:ext cx="10073565" cy="113647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74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b="1" kern="1200" dirty="0" smtClean="0"/>
            <a:t>Integritás kérdőív kérdéseinek beépítése</a:t>
          </a:r>
        </a:p>
      </dsp:txBody>
      <dsp:txXfrm>
        <a:off x="1201817" y="2272941"/>
        <a:ext cx="10073565" cy="1136470"/>
      </dsp:txXfrm>
    </dsp:sp>
    <dsp:sp modelId="{1E53E2DB-54E8-47BE-ADF3-BA2728AB23C5}">
      <dsp:nvSpPr>
        <dsp:cNvPr id="0" name=""/>
        <dsp:cNvSpPr/>
      </dsp:nvSpPr>
      <dsp:spPr>
        <a:xfrm>
          <a:off x="491523" y="2130882"/>
          <a:ext cx="1420588" cy="1420588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4C944-004F-4F1C-97FF-C86998B3C7C4}">
      <dsp:nvSpPr>
        <dsp:cNvPr id="0" name=""/>
        <dsp:cNvSpPr/>
      </dsp:nvSpPr>
      <dsp:spPr>
        <a:xfrm>
          <a:off x="788710" y="3977647"/>
          <a:ext cx="10486672" cy="1136470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4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074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b="1" kern="1200" dirty="0" smtClean="0"/>
            <a:t>Önkéntes </a:t>
          </a:r>
          <a:r>
            <a:rPr lang="hu-HU" sz="4200" b="1" kern="1200" smtClean="0"/>
            <a:t>önteszt rendszer</a:t>
          </a:r>
          <a:endParaRPr lang="hu-HU" sz="4200" b="1" kern="1200" dirty="0" smtClean="0"/>
        </a:p>
      </dsp:txBody>
      <dsp:txXfrm>
        <a:off x="788710" y="3977647"/>
        <a:ext cx="10486672" cy="1136470"/>
      </dsp:txXfrm>
    </dsp:sp>
    <dsp:sp modelId="{437A41F1-0E80-4CCD-8221-11D9639608E5}">
      <dsp:nvSpPr>
        <dsp:cNvPr id="0" name=""/>
        <dsp:cNvSpPr/>
      </dsp:nvSpPr>
      <dsp:spPr>
        <a:xfrm>
          <a:off x="78416" y="3835588"/>
          <a:ext cx="1420588" cy="1420588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36810-0FA9-4863-8DC3-DCE63D0C5630}">
      <dsp:nvSpPr>
        <dsp:cNvPr id="0" name=""/>
        <dsp:cNvSpPr/>
      </dsp:nvSpPr>
      <dsp:spPr>
        <a:xfrm>
          <a:off x="3381955" y="2211776"/>
          <a:ext cx="2668978" cy="1528650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/>
            <a:t>INTEGRITÁS PROJEKT</a:t>
          </a:r>
          <a:endParaRPr lang="hu-HU" sz="2400" b="1" kern="1200" dirty="0"/>
        </a:p>
      </dsp:txBody>
      <dsp:txXfrm>
        <a:off x="3772818" y="2435642"/>
        <a:ext cx="1887252" cy="1080918"/>
      </dsp:txXfrm>
    </dsp:sp>
    <dsp:sp modelId="{B5BE4CB5-C461-4E0A-98CF-0EC0804C85AB}">
      <dsp:nvSpPr>
        <dsp:cNvPr id="0" name=""/>
        <dsp:cNvSpPr/>
      </dsp:nvSpPr>
      <dsp:spPr>
        <a:xfrm rot="16259148">
          <a:off x="4620748" y="1746285"/>
          <a:ext cx="224772" cy="519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200" kern="1200"/>
        </a:p>
      </dsp:txBody>
      <dsp:txXfrm>
        <a:off x="4653884" y="1883944"/>
        <a:ext cx="157340" cy="311845"/>
      </dsp:txXfrm>
    </dsp:sp>
    <dsp:sp modelId="{2E04059F-F669-4D07-9876-C3B3A98AFF58}">
      <dsp:nvSpPr>
        <dsp:cNvPr id="0" name=""/>
        <dsp:cNvSpPr/>
      </dsp:nvSpPr>
      <dsp:spPr>
        <a:xfrm>
          <a:off x="3526364" y="-264926"/>
          <a:ext cx="2456373" cy="2052809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Rendezvények Konferenciák</a:t>
          </a:r>
          <a:endParaRPr lang="hu-HU" sz="2200" kern="1200" dirty="0"/>
        </a:p>
      </dsp:txBody>
      <dsp:txXfrm>
        <a:off x="3886091" y="35701"/>
        <a:ext cx="1736919" cy="1451555"/>
      </dsp:txXfrm>
    </dsp:sp>
    <dsp:sp modelId="{F07795A5-D227-4465-A31B-12C688E8B8CE}">
      <dsp:nvSpPr>
        <dsp:cNvPr id="0" name=""/>
        <dsp:cNvSpPr/>
      </dsp:nvSpPr>
      <dsp:spPr>
        <a:xfrm rot="21527207">
          <a:off x="6289713" y="2676795"/>
          <a:ext cx="577723" cy="519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200" kern="1200"/>
        </a:p>
      </dsp:txBody>
      <dsp:txXfrm>
        <a:off x="6289730" y="2782394"/>
        <a:ext cx="421801" cy="311845"/>
      </dsp:txXfrm>
    </dsp:sp>
    <dsp:sp modelId="{3EEFC814-CD46-49BD-AFD4-BEE467EA43D4}">
      <dsp:nvSpPr>
        <dsp:cNvPr id="0" name=""/>
        <dsp:cNvSpPr/>
      </dsp:nvSpPr>
      <dsp:spPr>
        <a:xfrm>
          <a:off x="7139488" y="1859324"/>
          <a:ext cx="2347411" cy="208121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Átláthatóság; Nyilvánosság</a:t>
          </a:r>
          <a:endParaRPr lang="hu-HU" sz="2200" kern="1200" dirty="0"/>
        </a:p>
      </dsp:txBody>
      <dsp:txXfrm>
        <a:off x="7483258" y="2164110"/>
        <a:ext cx="1659871" cy="1471640"/>
      </dsp:txXfrm>
    </dsp:sp>
    <dsp:sp modelId="{C5D18B5E-077C-4E94-A084-26CD9BC078A6}">
      <dsp:nvSpPr>
        <dsp:cNvPr id="0" name=""/>
        <dsp:cNvSpPr/>
      </dsp:nvSpPr>
      <dsp:spPr>
        <a:xfrm rot="5336484">
          <a:off x="4664060" y="3606472"/>
          <a:ext cx="137669" cy="519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200" kern="1200"/>
        </a:p>
      </dsp:txBody>
      <dsp:txXfrm>
        <a:off x="4684329" y="3689773"/>
        <a:ext cx="96368" cy="311845"/>
      </dsp:txXfrm>
    </dsp:sp>
    <dsp:sp modelId="{C5E865AA-96A8-4077-B357-ABCEBB1FC6B6}">
      <dsp:nvSpPr>
        <dsp:cNvPr id="0" name=""/>
        <dsp:cNvSpPr/>
      </dsp:nvSpPr>
      <dsp:spPr>
        <a:xfrm>
          <a:off x="3324200" y="4000000"/>
          <a:ext cx="2860701" cy="207676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Nemzetközi tapasztalatcsere</a:t>
          </a:r>
          <a:endParaRPr lang="hu-HU" sz="2200" kern="1200" dirty="0"/>
        </a:p>
      </dsp:txBody>
      <dsp:txXfrm>
        <a:off x="3743140" y="4304135"/>
        <a:ext cx="2022821" cy="1468493"/>
      </dsp:txXfrm>
    </dsp:sp>
    <dsp:sp modelId="{12053BD5-85C4-49CB-815A-42424E30B4F3}">
      <dsp:nvSpPr>
        <dsp:cNvPr id="0" name=""/>
        <dsp:cNvSpPr/>
      </dsp:nvSpPr>
      <dsp:spPr>
        <a:xfrm rot="10883672">
          <a:off x="2932934" y="2676687"/>
          <a:ext cx="318220" cy="5197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200" kern="1200"/>
        </a:p>
      </dsp:txBody>
      <dsp:txXfrm rot="10800000">
        <a:off x="3028386" y="2781797"/>
        <a:ext cx="222754" cy="311845"/>
      </dsp:txXfrm>
    </dsp:sp>
    <dsp:sp modelId="{81F7C282-C68E-4036-822F-B96042D390F4}">
      <dsp:nvSpPr>
        <dsp:cNvPr id="0" name=""/>
        <dsp:cNvSpPr/>
      </dsp:nvSpPr>
      <dsp:spPr>
        <a:xfrm>
          <a:off x="391552" y="1838924"/>
          <a:ext cx="2391818" cy="2122012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 dirty="0" smtClean="0"/>
            <a:t>Tudományos folyóiratok; Tanulmányok</a:t>
          </a:r>
          <a:endParaRPr lang="hu-HU" sz="2200" kern="1200" dirty="0"/>
        </a:p>
      </dsp:txBody>
      <dsp:txXfrm>
        <a:off x="741826" y="2149685"/>
        <a:ext cx="1691270" cy="1500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63DB9-A87A-4729-A83D-A2539F32EF0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1BA32-B969-4C4E-9F7B-E79C83C6313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43044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319781-7C6D-4EBA-B01F-A9DC8C195285}" type="slidenum">
              <a:rPr lang="hu-HU" altLang="hu-HU" sz="1200" smtClean="0"/>
              <a:pPr/>
              <a:t>1</a:t>
            </a:fld>
            <a:endParaRPr lang="hu-HU" altLang="hu-HU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altLang="hu-HU" smtClean="0"/>
              <a:t>Tisztelt Szakosztályvezető Asszony, Tisztelt Elnökhelyettes Úr, Kedves Tagtársak!</a:t>
            </a:r>
          </a:p>
          <a:p>
            <a:pPr eaLnBrk="1" hangingPunct="1"/>
            <a:r>
              <a:rPr lang="hu-HU" altLang="hu-HU" smtClean="0"/>
              <a:t/>
            </a:r>
            <a:br>
              <a:rPr lang="hu-HU" altLang="hu-HU" smtClean="0"/>
            </a:br>
            <a:r>
              <a:rPr lang="hu-HU" altLang="hu-HU" smtClean="0"/>
              <a:t>Mindenekelőtt engedjék meg, hogy megköszönjem az Adóellenőrzési Szakosztály meghívását. Mint az Egyesület és mint az Állami Számvevőszék elnöke is nagy örömmel fogadtam el a felkérést. Úgy vélem ugyanis, hogy a Számvevőszék ellenőrzési tevékenységének és szervezeti megújításának tapasztalatai az ellenőri szakma minden szintjének és intézményének hasznosak lehetnek, így érdemesek arra, hogy a mai konferencia tisztelt közönsége előtt is ismertessem ezeket.</a:t>
            </a:r>
          </a:p>
          <a:p>
            <a:pPr eaLnBrk="1" hangingPunct="1"/>
            <a:r>
              <a:rPr lang="hu-HU" altLang="hu-HU" smtClean="0"/>
              <a:t>Azért is örültem a meghívásnak, mert munkánk egyik kiemelkedő eredményének tartom, hogy az ellenőrzési tapasztalataink alapján megújított katasztrófavédelmi törvénynek köszönhetően a vizek városa is meg tudta védeni magát a Dunán levonuló, pusztító árvíztől. Nagy megkönnyebbülés, hogy a történelmi városközpontot, Magyarország egyik legszebb barokk főterét sikerült megvédeni a vízzel szemben.</a:t>
            </a:r>
          </a:p>
          <a:p>
            <a:pPr eaLnBrk="1" hangingPunct="1"/>
            <a:r>
              <a:rPr lang="hu-HU" altLang="hu-HU" smtClean="0"/>
              <a:t>Mai előadásomban az Állami Számvevőszék szerepéről és munkánk társadalmi hasznosuláséról fogok beszélni. Ezt a kérdést azért is különösen fontosnak tartom, mert sokan - különösen a politika és a közélet világából - ma is gyakran olyan megkeresésekkel fordulnak az ÁSZ-hoz, amelyek arról tanúskodnak, hogy nem tudják pontosan, mire is való a Számvevőszék, miből ered a számvevők munkájának hozzáadott értéke. Márpedig az árvízi védekezés sikere jól mutatja, hogy mi is munkánk valódi értelme.</a:t>
            </a:r>
          </a:p>
        </p:txBody>
      </p:sp>
    </p:spTree>
    <p:extLst>
      <p:ext uri="{BB962C8B-B14F-4D97-AF65-F5344CB8AC3E}">
        <p14:creationId xmlns:p14="http://schemas.microsoft.com/office/powerpoint/2010/main" xmlns="" val="3280967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5572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965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6295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812800" y="2924175"/>
            <a:ext cx="1055793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4600" b="1">
                <a:solidFill>
                  <a:srgbClr val="993300"/>
                </a:solidFill>
              </a:defRPr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4368800" y="6453188"/>
            <a:ext cx="3657600" cy="2524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11200" y="6400800"/>
            <a:ext cx="3464984" cy="533400"/>
          </a:xfrm>
        </p:spPr>
        <p:txBody>
          <a:bodyPr/>
          <a:lstStyle>
            <a:lvl1pPr>
              <a:defRPr>
                <a:solidFill>
                  <a:srgbClr val="000064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415861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8697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3963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1921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6495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5113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59368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9647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28723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3A99-BF73-4CD2-BE3C-BA7861E105DE}" type="datetimeFigureOut">
              <a:rPr lang="hu-HU" smtClean="0"/>
              <a:pPr/>
              <a:t>2015.06.10.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1531B-D2C3-4B4C-AF7E-2A6E8346EE5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0165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4.png"/><Relationship Id="rId10" Type="http://schemas.microsoft.com/office/2007/relationships/diagramDrawing" Target="../diagrams/drawing2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152650" y="2232140"/>
            <a:ext cx="80645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hu-HU" sz="3200" b="1" dirty="0" smtClean="0">
              <a:solidFill>
                <a:srgbClr val="9E0000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sz="3600" b="1" dirty="0" smtClean="0">
                <a:solidFill>
                  <a:srgbClr val="9E0000"/>
                </a:solidFill>
                <a:latin typeface="Garamond" panose="02020404030301010803" pitchFamily="18" charset="0"/>
              </a:rPr>
              <a:t>Az integritás szerepe a jó kormányzás megvalósításában </a:t>
            </a:r>
          </a:p>
          <a:p>
            <a:pPr algn="ctr"/>
            <a:endParaRPr lang="hu-HU" sz="3200" dirty="0"/>
          </a:p>
          <a:p>
            <a:pPr algn="ctr" eaLnBrk="1" hangingPunct="1"/>
            <a:endParaRPr lang="hu-HU" altLang="hu-HU" sz="3200" b="1" i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625600" y="4562961"/>
            <a:ext cx="9423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Prof. dr. Németh Erzsébet </a:t>
            </a:r>
          </a:p>
          <a:p>
            <a:pPr algn="ctr"/>
            <a:r>
              <a:rPr lang="hu-HU" sz="2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elnöki megbízott - Állami Számvevőszék</a:t>
            </a:r>
            <a:endParaRPr lang="hu-HU" sz="2400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endParaRPr lang="hu-HU" b="1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INTEGRITÁS NAP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 Pest Megyei Kormányhivatalban 2015. június 10.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46063"/>
            <a:ext cx="356393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42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0513" y="4403327"/>
            <a:ext cx="3461488" cy="101681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-13460"/>
            <a:ext cx="3619500" cy="24142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4833060"/>
            <a:ext cx="3276600" cy="202493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7337"/>
            <a:ext cx="3572933" cy="123370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7937" y="316178"/>
            <a:ext cx="10458450" cy="663575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9E0000"/>
                </a:solidFill>
                <a:latin typeface="Garamond" panose="02020404030301010803" pitchFamily="18" charset="0"/>
              </a:rPr>
              <a:t>Tudásmegosztás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1316265"/>
              </p:ext>
            </p:extLst>
          </p:nvPr>
        </p:nvGraphicFramePr>
        <p:xfrm>
          <a:off x="1447800" y="663575"/>
          <a:ext cx="94869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6389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7308"/>
            <a:ext cx="10515600" cy="720630"/>
          </a:xfrm>
        </p:spPr>
        <p:txBody>
          <a:bodyPr>
            <a:normAutofit/>
          </a:bodyPr>
          <a:lstStyle/>
          <a:p>
            <a:r>
              <a:rPr lang="hu-HU" sz="4000" b="1" dirty="0">
                <a:solidFill>
                  <a:srgbClr val="9E0000"/>
                </a:solidFill>
                <a:latin typeface="Garamond" panose="02020404030301010803" pitchFamily="18" charset="0"/>
              </a:rPr>
              <a:t>Nemzeti összefogás</a:t>
            </a:r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6766" y="2123002"/>
            <a:ext cx="5087662" cy="375018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99873" y="994290"/>
            <a:ext cx="5567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Állami szervek együttműködése</a:t>
            </a:r>
            <a:endParaRPr lang="hu-H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111093" y="994290"/>
            <a:ext cx="6419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Szakmai-tudományos együttműködés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86" y="4150184"/>
            <a:ext cx="1040202" cy="194099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971" y="1942575"/>
            <a:ext cx="2627658" cy="136325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14" y="1835417"/>
            <a:ext cx="1049774" cy="186279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674" y="1979439"/>
            <a:ext cx="1767706" cy="1107686"/>
          </a:xfrm>
          <a:prstGeom prst="rect">
            <a:avLst/>
          </a:prstGeom>
        </p:spPr>
      </p:pic>
      <p:pic>
        <p:nvPicPr>
          <p:cNvPr id="1026" name="Picture 2" descr="http://birosag.hu/sites/default/files/obh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455" y="4584192"/>
            <a:ext cx="2203174" cy="85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34701" y="4150184"/>
            <a:ext cx="2575652" cy="15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5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9190" y="1084897"/>
            <a:ext cx="10515600" cy="27142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Köszönöm megtisztelő figyelmüket!</a:t>
            </a:r>
            <a:endParaRPr lang="hu-H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216276" y="5143501"/>
            <a:ext cx="6119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GB" altLang="hu-HU" sz="280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24" y="4400762"/>
            <a:ext cx="2230027" cy="224469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181" y="4404967"/>
            <a:ext cx="2376280" cy="22404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6089" y="4400760"/>
            <a:ext cx="2010735" cy="22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58800" y="646744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smtClean="0"/>
              <a:t>                     </a:t>
            </a:r>
            <a:r>
              <a:rPr lang="hu-HU" sz="4800" b="1" dirty="0" smtClean="0">
                <a:solidFill>
                  <a:srgbClr val="9E0000"/>
                </a:solidFill>
                <a:latin typeface="Garamond" panose="02020404030301010803" pitchFamily="18" charset="0"/>
              </a:rPr>
              <a:t>Küldetésünk</a:t>
            </a:r>
            <a:endParaRPr lang="hu-HU" sz="4800" b="1" dirty="0">
              <a:solidFill>
                <a:srgbClr val="9E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0" y="2253926"/>
            <a:ext cx="11353800" cy="4351338"/>
          </a:xfrm>
        </p:spPr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sz="3200" dirty="0">
                <a:solidFill>
                  <a:srgbClr val="002060"/>
                </a:solidFill>
                <a:latin typeface="Garamond" panose="02020404030301010803" pitchFamily="18" charset="0"/>
              </a:rPr>
              <a:t>A „</a:t>
            </a:r>
            <a:r>
              <a:rPr lang="hu-HU" sz="3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jó kormányzás</a:t>
            </a:r>
            <a:r>
              <a:rPr lang="hu-HU" sz="3200" dirty="0">
                <a:solidFill>
                  <a:srgbClr val="002060"/>
                </a:solidFill>
                <a:latin typeface="Garamond" panose="02020404030301010803" pitchFamily="18" charset="0"/>
              </a:rPr>
              <a:t>” alapja, hogy </a:t>
            </a:r>
            <a:r>
              <a:rPr lang="hu-HU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az </a:t>
            </a:r>
            <a:r>
              <a:rPr lang="hu-HU" sz="3200" dirty="0">
                <a:solidFill>
                  <a:srgbClr val="002060"/>
                </a:solidFill>
                <a:latin typeface="Garamond" panose="02020404030301010803" pitchFamily="18" charset="0"/>
              </a:rPr>
              <a:t>állami </a:t>
            </a:r>
            <a:r>
              <a:rPr lang="hu-HU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/>
            </a:r>
            <a:br>
              <a:rPr lang="hu-HU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</a:br>
            <a:r>
              <a:rPr lang="hu-HU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szervek </a:t>
            </a:r>
            <a:r>
              <a:rPr lang="hu-HU" sz="3200" dirty="0">
                <a:solidFill>
                  <a:srgbClr val="002060"/>
                </a:solidFill>
                <a:latin typeface="Garamond" panose="02020404030301010803" pitchFamily="18" charset="0"/>
              </a:rPr>
              <a:t>a közjó előmozdítását szolgálják. </a:t>
            </a:r>
            <a:endParaRPr lang="hu-HU" sz="3200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sz="3200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hu-HU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Az </a:t>
            </a:r>
            <a:r>
              <a:rPr lang="hu-HU" sz="3200" dirty="0">
                <a:solidFill>
                  <a:srgbClr val="002060"/>
                </a:solidFill>
                <a:latin typeface="Garamond" panose="02020404030301010803" pitchFamily="18" charset="0"/>
              </a:rPr>
              <a:t>állampolgárok érdekeit szolgáló közintézmények </a:t>
            </a:r>
            <a:r>
              <a:rPr lang="hu-HU" sz="3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feladata </a:t>
            </a:r>
            <a:r>
              <a:rPr lang="hu-HU" sz="3200" dirty="0">
                <a:solidFill>
                  <a:srgbClr val="002060"/>
                </a:solidFill>
                <a:latin typeface="Garamond" panose="02020404030301010803" pitchFamily="18" charset="0"/>
              </a:rPr>
              <a:t>tehát</a:t>
            </a:r>
            <a:r>
              <a:rPr lang="hu-HU" sz="3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 a</a:t>
            </a:r>
            <a:r>
              <a:rPr lang="hu-HU" sz="3200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hu-HU" sz="32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tiszta és átlátható közélet megteremtése</a:t>
            </a:r>
            <a:r>
              <a:rPr lang="hu-HU" sz="3200" dirty="0">
                <a:solidFill>
                  <a:srgbClr val="002060"/>
                </a:solidFill>
                <a:latin typeface="Garamond" panose="02020404030301010803" pitchFamily="18" charset="0"/>
              </a:rPr>
              <a:t>, így küldetésük elválaszthatatlan része a korrupció elleni küzdelem támogatása</a:t>
            </a:r>
            <a:r>
              <a:rPr lang="hu-HU" sz="32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. </a:t>
            </a:r>
          </a:p>
          <a:p>
            <a:endParaRPr lang="hu-HU" sz="3200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5563"/>
            <a:ext cx="2266950" cy="22933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724" y="-10426"/>
            <a:ext cx="4867276" cy="424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6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900" y="0"/>
            <a:ext cx="11264900" cy="1325563"/>
          </a:xfrm>
        </p:spPr>
        <p:txBody>
          <a:bodyPr/>
          <a:lstStyle/>
          <a:p>
            <a:r>
              <a:rPr lang="hu-HU" b="1" dirty="0" smtClean="0">
                <a:solidFill>
                  <a:srgbClr val="9E0000"/>
                </a:solidFill>
                <a:latin typeface="Garamond" panose="02020404030301010803" pitchFamily="18" charset="0"/>
              </a:rPr>
              <a:t>Az ÁSZ felhatalmazása</a:t>
            </a:r>
            <a:endParaRPr lang="hu-HU" b="1" dirty="0">
              <a:solidFill>
                <a:srgbClr val="9E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00" y="1402884"/>
            <a:ext cx="7543800" cy="51968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i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2007-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ben </a:t>
            </a:r>
            <a:r>
              <a:rPr lang="hu-HU" i="1" dirty="0">
                <a:solidFill>
                  <a:srgbClr val="002060"/>
                </a:solidFill>
                <a:latin typeface="Garamond" panose="02020404030301010803" pitchFamily="18" charset="0"/>
              </a:rPr>
              <a:t>az Országgyűlés </a:t>
            </a:r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határozatban hívta fel az 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Állami Számvevőszéket </a:t>
            </a:r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arra, hogy </a:t>
            </a:r>
            <a:r>
              <a:rPr lang="hu-HU" i="1" dirty="0">
                <a:solidFill>
                  <a:srgbClr val="002060"/>
                </a:solidFill>
                <a:latin typeface="Garamond" panose="02020404030301010803" pitchFamily="18" charset="0"/>
              </a:rPr>
              <a:t>fordítson</a:t>
            </a:r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hu-HU" i="1" dirty="0">
                <a:solidFill>
                  <a:srgbClr val="002060"/>
                </a:solidFill>
                <a:latin typeface="Garamond" panose="02020404030301010803" pitchFamily="18" charset="0"/>
              </a:rPr>
              <a:t>fokozott figyelmet a korrupció tipikus kiváltó okaira, területeire</a:t>
            </a:r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, továbbá mutasson rá a jogalkalmazási hiányosságokra. </a:t>
            </a:r>
            <a:endParaRPr lang="hu-HU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hu-HU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Az </a:t>
            </a:r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Állami Számvevőszékről szóló új 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törvény </a:t>
            </a:r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új lehetőséget teremtett Számvevőszék számára az integritás kultúra terjesztésére azáltal, hogy feladatai közé emelete a tanácsadói tevékenységet és a jó kormányzás támogatását.</a:t>
            </a:r>
          </a:p>
          <a:p>
            <a:endParaRPr lang="hu-HU" dirty="0">
              <a:latin typeface="Garamond" panose="020204040303010108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2884"/>
            <a:ext cx="3679684" cy="51968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1321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dirty="0" smtClean="0">
                <a:solidFill>
                  <a:srgbClr val="9E0000"/>
                </a:solidFill>
                <a:latin typeface="Garamond" panose="02020404030301010803" pitchFamily="18" charset="0"/>
              </a:rPr>
              <a:t>Korrupciós kockázatok elemzése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16276" y="5143501"/>
            <a:ext cx="6119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GB" altLang="hu-HU" sz="280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000375" y="3846514"/>
            <a:ext cx="5975350" cy="17287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303839" y="4711700"/>
            <a:ext cx="1512887" cy="1296988"/>
          </a:xfrm>
          <a:prstGeom prst="triangle">
            <a:avLst>
              <a:gd name="adj" fmla="val 50000"/>
            </a:avLst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071814" y="3198814"/>
            <a:ext cx="1944687" cy="1800225"/>
          </a:xfrm>
          <a:prstGeom prst="cube">
            <a:avLst>
              <a:gd name="adj" fmla="val 1402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816725" y="2695576"/>
            <a:ext cx="1441450" cy="1368425"/>
          </a:xfrm>
          <a:prstGeom prst="cube">
            <a:avLst>
              <a:gd name="adj" fmla="val 15083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7799" y="3849158"/>
            <a:ext cx="31353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800" dirty="0" smtClean="0">
                <a:solidFill>
                  <a:srgbClr val="00005A"/>
                </a:solidFill>
              </a:rPr>
              <a:t>Kockázati kitettség</a:t>
            </a:r>
            <a:endParaRPr lang="en-US" altLang="hu-HU" sz="1800" dirty="0">
              <a:solidFill>
                <a:srgbClr val="00005A"/>
              </a:solidFill>
            </a:endParaRP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 rot="1093655">
            <a:off x="6334126" y="4746626"/>
            <a:ext cx="3281363" cy="1223963"/>
          </a:xfrm>
          <a:prstGeom prst="leftArrow">
            <a:avLst>
              <a:gd name="adj1" fmla="val 75815"/>
              <a:gd name="adj2" fmla="val 6855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hu-HU" altLang="hu-HU" sz="1800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 rot="1129327">
            <a:off x="7013528" y="5262109"/>
            <a:ext cx="2879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800" dirty="0" smtClean="0">
                <a:solidFill>
                  <a:srgbClr val="00005A"/>
                </a:solidFill>
              </a:rPr>
              <a:t>Maradvány kockázat</a:t>
            </a:r>
            <a:endParaRPr lang="en-US" altLang="hu-HU" sz="1800" dirty="0">
              <a:solidFill>
                <a:srgbClr val="00005A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453391" y="2852212"/>
            <a:ext cx="3455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hu-HU" altLang="hu-HU" sz="1800" dirty="0" smtClean="0">
                <a:solidFill>
                  <a:srgbClr val="00005A"/>
                </a:solidFill>
              </a:rPr>
              <a:t>Ellenálló képesség</a:t>
            </a:r>
            <a:endParaRPr lang="en-US" altLang="hu-HU" sz="1800" dirty="0">
              <a:solidFill>
                <a:srgbClr val="0000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4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1140" y="513581"/>
            <a:ext cx="3257712" cy="249757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1588"/>
            <a:ext cx="7978250" cy="49263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32892"/>
            <a:ext cx="11650980" cy="1554480"/>
          </a:xfrm>
        </p:spPr>
        <p:txBody>
          <a:bodyPr>
            <a:normAutofit/>
          </a:bodyPr>
          <a:lstStyle/>
          <a:p>
            <a:r>
              <a:rPr lang="hu-HU" sz="3600" b="1" dirty="0">
                <a:solidFill>
                  <a:srgbClr val="9E0000"/>
                </a:solidFill>
                <a:latin typeface="Garamond" panose="02020404030301010803" pitchFamily="18" charset="0"/>
              </a:rPr>
              <a:t>Az Integritás felmérés – térképen a korrupciós kockázatok</a:t>
            </a:r>
            <a:endParaRPr lang="hu-HU" sz="3600" b="1" dirty="0"/>
          </a:p>
        </p:txBody>
      </p:sp>
      <p:sp>
        <p:nvSpPr>
          <p:cNvPr id="11" name="Hatszög 10"/>
          <p:cNvSpPr/>
          <p:nvPr/>
        </p:nvSpPr>
        <p:spPr>
          <a:xfrm>
            <a:off x="7783830" y="1931669"/>
            <a:ext cx="2263140" cy="2034540"/>
          </a:xfrm>
          <a:prstGeom prst="hex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KVNT</a:t>
            </a:r>
            <a:endParaRPr lang="hu-H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Hatszög 11"/>
          <p:cNvSpPr/>
          <p:nvPr/>
        </p:nvSpPr>
        <p:spPr>
          <a:xfrm>
            <a:off x="7783830" y="4202546"/>
            <a:ext cx="2263140" cy="2034540"/>
          </a:xfrm>
          <a:prstGeom prst="hexagon">
            <a:avLst/>
          </a:prstGeom>
          <a:solidFill>
            <a:srgbClr val="99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EVT</a:t>
            </a:r>
            <a:endParaRPr lang="hu-H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Hatszög 12"/>
          <p:cNvSpPr/>
          <p:nvPr/>
        </p:nvSpPr>
        <p:spPr>
          <a:xfrm>
            <a:off x="9673590" y="3053410"/>
            <a:ext cx="2358390" cy="2104187"/>
          </a:xfrm>
          <a:prstGeom prst="hexag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KMKT</a:t>
            </a:r>
            <a:endParaRPr lang="hu-H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87740" y="5574488"/>
            <a:ext cx="7551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solidFill>
                  <a:schemeClr val="accent1">
                    <a:lumMod val="50000"/>
                  </a:schemeClr>
                </a:solidFill>
              </a:rPr>
              <a:t>EVT</a:t>
            </a: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: Eredendő Veszélyeztetettségi Tényezők; </a:t>
            </a:r>
            <a:b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sz="2400" b="1" u="sng" dirty="0" smtClean="0">
                <a:solidFill>
                  <a:schemeClr val="accent1">
                    <a:lumMod val="50000"/>
                  </a:schemeClr>
                </a:solidFill>
              </a:rPr>
              <a:t>KVNT</a:t>
            </a: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: Korrupciós Veszélyeztetettséget Növelő Tényezők;</a:t>
            </a:r>
            <a:b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hu-HU" sz="2400" b="1" u="sng" dirty="0" smtClean="0">
                <a:solidFill>
                  <a:schemeClr val="accent1">
                    <a:lumMod val="50000"/>
                  </a:schemeClr>
                </a:solidFill>
              </a:rPr>
              <a:t>KMKT</a:t>
            </a:r>
            <a:r>
              <a:rPr lang="hu-HU" sz="2400" b="1" dirty="0" smtClean="0">
                <a:solidFill>
                  <a:schemeClr val="accent1">
                    <a:lumMod val="50000"/>
                  </a:schemeClr>
                </a:solidFill>
              </a:rPr>
              <a:t>: Kockázatokat Mérséklő Kontrollok Tényezője</a:t>
            </a: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5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elfelé nyíl 18"/>
          <p:cNvSpPr/>
          <p:nvPr/>
        </p:nvSpPr>
        <p:spPr>
          <a:xfrm>
            <a:off x="1628273" y="4440520"/>
            <a:ext cx="1892969" cy="1991485"/>
          </a:xfrm>
          <a:prstGeom prst="upArrow">
            <a:avLst>
              <a:gd name="adj1" fmla="val 61864"/>
              <a:gd name="adj2" fmla="val 50000"/>
            </a:avLst>
          </a:prstGeom>
          <a:solidFill>
            <a:srgbClr val="1EEA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lyamatábra: Bekötés 15"/>
          <p:cNvSpPr/>
          <p:nvPr/>
        </p:nvSpPr>
        <p:spPr>
          <a:xfrm>
            <a:off x="2085473" y="3046903"/>
            <a:ext cx="1074821" cy="1152767"/>
          </a:xfrm>
          <a:prstGeom prst="flowChartConnector">
            <a:avLst/>
          </a:prstGeom>
          <a:solidFill>
            <a:srgbClr val="63D8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elfelé nyíl 14"/>
          <p:cNvSpPr/>
          <p:nvPr/>
        </p:nvSpPr>
        <p:spPr>
          <a:xfrm>
            <a:off x="2173705" y="1699148"/>
            <a:ext cx="898358" cy="1106905"/>
          </a:xfrm>
          <a:prstGeom prst="upArrow">
            <a:avLst/>
          </a:prstGeom>
          <a:solidFill>
            <a:srgbClr val="67E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174"/>
            <a:ext cx="10515600" cy="1325563"/>
          </a:xfrm>
        </p:spPr>
        <p:txBody>
          <a:bodyPr>
            <a:no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hu-HU" sz="3600" b="1" kern="1200" dirty="0" smtClean="0">
                <a:solidFill>
                  <a:srgbClr val="9E0000"/>
                </a:solidFill>
                <a:latin typeface="Garamond" panose="02020404030301010803" pitchFamily="18" charset="0"/>
                <a:ea typeface="+mj-ea"/>
                <a:cs typeface="+mj-cs"/>
              </a:rPr>
              <a:t>Pozitív változások: növekedés, létrehozás, javulás</a:t>
            </a:r>
            <a:r>
              <a:rPr lang="hu-HU" sz="3600" b="1" kern="1200" dirty="0">
                <a:solidFill>
                  <a:srgbClr val="9E0000"/>
                </a:solidFill>
                <a:latin typeface="Garamond" panose="02020404030301010803" pitchFamily="18" charset="0"/>
                <a:ea typeface="+mj-ea"/>
                <a:cs typeface="+mj-cs"/>
              </a:rPr>
              <a:t/>
            </a:r>
            <a:br>
              <a:rPr lang="hu-HU" sz="3600" b="1" kern="1200" dirty="0">
                <a:solidFill>
                  <a:srgbClr val="9E0000"/>
                </a:solidFill>
                <a:latin typeface="Garamond" panose="02020404030301010803" pitchFamily="18" charset="0"/>
                <a:ea typeface="+mj-ea"/>
                <a:cs typeface="+mj-cs"/>
              </a:rPr>
            </a:br>
            <a:endParaRPr lang="hu-HU" sz="3600" b="1" kern="1200" dirty="0">
              <a:solidFill>
                <a:srgbClr val="9E0000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2326497073"/>
              </p:ext>
            </p:extLst>
          </p:nvPr>
        </p:nvGraphicFramePr>
        <p:xfrm>
          <a:off x="5325978" y="1164941"/>
          <a:ext cx="6565007" cy="555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449179" y="4919008"/>
            <a:ext cx="42511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Garamond" panose="02020404030301010803" pitchFamily="18" charset="0"/>
              </a:rPr>
              <a:t>A korrupció megelőzését szolgáló </a:t>
            </a:r>
            <a:r>
              <a:rPr lang="hu-HU" sz="2800" b="1" dirty="0" smtClean="0">
                <a:latin typeface="Garamond" panose="02020404030301010803" pitchFamily="18" charset="0"/>
              </a:rPr>
              <a:t>kezdeményezések</a:t>
            </a:r>
            <a:endParaRPr lang="hu-HU" sz="2800" b="1" dirty="0">
              <a:latin typeface="Garamond" panose="02020404030301010803" pitchFamily="18" charset="0"/>
            </a:endParaRPr>
          </a:p>
          <a:p>
            <a:pPr algn="ctr"/>
            <a:endParaRPr lang="hu-HU" sz="2800" b="1" dirty="0">
              <a:latin typeface="Garamond" panose="02020404030301010803" pitchFamily="18" charset="0"/>
            </a:endParaRPr>
          </a:p>
          <a:p>
            <a:endParaRPr lang="hu-HU" dirty="0"/>
          </a:p>
          <a:p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00526" y="2093934"/>
            <a:ext cx="48447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Garamond" panose="02020404030301010803" pitchFamily="18" charset="0"/>
              </a:rPr>
              <a:t>Résztvevők száma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800" b="1" dirty="0" smtClean="0">
              <a:latin typeface="Garamond" panose="02020404030301010803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800" b="1" dirty="0">
              <a:latin typeface="Garamond" panose="02020404030301010803" pitchFamily="18" charset="0"/>
            </a:endParaRPr>
          </a:p>
          <a:p>
            <a:pPr algn="ctr"/>
            <a:r>
              <a:rPr lang="hu-HU" sz="2800" b="1" dirty="0" smtClean="0">
                <a:latin typeface="Garamond" panose="02020404030301010803" pitchFamily="18" charset="0"/>
              </a:rPr>
              <a:t>Integritás Támogatók Köre</a:t>
            </a:r>
            <a:endParaRPr lang="hu-HU" sz="2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13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8906093"/>
              </p:ext>
            </p:extLst>
          </p:nvPr>
        </p:nvGraphicFramePr>
        <p:xfrm>
          <a:off x="434976" y="1524000"/>
          <a:ext cx="11439190" cy="5282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0" y="243896"/>
            <a:ext cx="12192000" cy="12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u-HU" b="1" dirty="0">
                <a:solidFill>
                  <a:srgbClr val="9E0000"/>
                </a:solidFill>
                <a:latin typeface="Garamond" panose="02020404030301010803" pitchFamily="18" charset="0"/>
                <a:ea typeface="+mj-ea"/>
                <a:cs typeface="+mj-cs"/>
              </a:rPr>
              <a:t>EVT, KVNT, KMKT index-értékek </a:t>
            </a:r>
            <a:r>
              <a:rPr lang="hu-HU" b="1" dirty="0" smtClean="0">
                <a:solidFill>
                  <a:srgbClr val="9E0000"/>
                </a:solidFill>
                <a:latin typeface="Garamond" panose="02020404030301010803" pitchFamily="18" charset="0"/>
                <a:ea typeface="+mj-ea"/>
                <a:cs typeface="+mj-cs"/>
              </a:rPr>
              <a:t>intézménycsoportonként (2014)</a:t>
            </a:r>
            <a:endParaRPr lang="hu-HU" b="1" dirty="0">
              <a:solidFill>
                <a:srgbClr val="9E0000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b="1" cap="small" dirty="0" smtClean="0"/>
              <a:t/>
            </a:r>
            <a:br>
              <a:rPr lang="hu-HU" b="1" cap="small" dirty="0" smtClean="0"/>
            </a:br>
            <a:endParaRPr lang="en-US" altLang="hu-HU" dirty="0">
              <a:solidFill>
                <a:srgbClr val="993300"/>
              </a:solidFill>
              <a:latin typeface="StoneSans" panose="02000503050000020004" pitchFamily="2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216276" y="5143501"/>
            <a:ext cx="6119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GB" altLang="hu-HU" sz="2800"/>
          </a:p>
        </p:txBody>
      </p:sp>
    </p:spTree>
    <p:extLst>
      <p:ext uri="{BB962C8B-B14F-4D97-AF65-F5344CB8AC3E}">
        <p14:creationId xmlns:p14="http://schemas.microsoft.com/office/powerpoint/2010/main" xmlns="" val="25082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9787333"/>
              </p:ext>
            </p:extLst>
          </p:nvPr>
        </p:nvGraphicFramePr>
        <p:xfrm>
          <a:off x="545933" y="1049754"/>
          <a:ext cx="10388768" cy="5655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152400" y="186746"/>
            <a:ext cx="12192000" cy="128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sz="2800" b="1" dirty="0" smtClean="0">
                <a:solidFill>
                  <a:srgbClr val="9E0000"/>
                </a:solidFill>
                <a:latin typeface="Garamond" panose="02020404030301010803" pitchFamily="18" charset="0"/>
                <a:ea typeface="+mj-ea"/>
                <a:cs typeface="+mj-cs"/>
              </a:rPr>
              <a:t>Indexértékek alakulása a helyi önkormányzatoknál a hivatali létszám tükrében (2014)</a:t>
            </a:r>
            <a:endParaRPr lang="hu-HU" sz="2800" b="1" dirty="0">
              <a:solidFill>
                <a:srgbClr val="9E0000"/>
              </a:solidFill>
              <a:latin typeface="Garamond" panose="02020404030301010803" pitchFamily="18" charset="0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hu-HU" sz="2800" b="1" cap="small" dirty="0" smtClean="0"/>
              <a:t/>
            </a:r>
            <a:br>
              <a:rPr lang="hu-HU" sz="2800" b="1" cap="small" dirty="0" smtClean="0"/>
            </a:br>
            <a:endParaRPr lang="en-US" altLang="hu-HU" sz="2800" dirty="0">
              <a:solidFill>
                <a:srgbClr val="993300"/>
              </a:solidFill>
              <a:latin typeface="StoneSans" panose="02000503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9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5300" y="0"/>
            <a:ext cx="7886700" cy="615603"/>
          </a:xfrm>
        </p:spPr>
        <p:txBody>
          <a:bodyPr>
            <a:normAutofit/>
          </a:bodyPr>
          <a:lstStyle/>
          <a:p>
            <a:pPr algn="r"/>
            <a:r>
              <a:rPr lang="hu-HU" sz="3600" b="1" dirty="0">
                <a:solidFill>
                  <a:srgbClr val="9E0000"/>
                </a:solidFill>
                <a:latin typeface="Garamond" panose="02020404030301010803" pitchFamily="18" charset="0"/>
              </a:rPr>
              <a:t>Egyéb számvevőszéki eszközök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09917372"/>
              </p:ext>
            </p:extLst>
          </p:nvPr>
        </p:nvGraphicFramePr>
        <p:xfrm>
          <a:off x="304800" y="856558"/>
          <a:ext cx="11353800" cy="5682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EA9A-9708-47B9-8861-594BF597DD09}" type="datetime4">
              <a:rPr lang="hu-HU" altLang="hu-HU" smtClean="0"/>
              <a:pPr/>
              <a:t>2015. június 10.</a:t>
            </a:fld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F7DE-DF3B-4F25-8910-00BB4FB8EC69}" type="slidenum">
              <a:rPr lang="hu-HU" altLang="hu-HU" smtClean="0"/>
              <a:pPr/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xmlns="" val="2788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246</Words>
  <Application>Microsoft Office PowerPoint</Application>
  <PresentationFormat>Egyéni</PresentationFormat>
  <Paragraphs>73</Paragraphs>
  <Slides>12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1. dia</vt:lpstr>
      <vt:lpstr>                     Küldetésünk</vt:lpstr>
      <vt:lpstr>Az ÁSZ felhatalmazása</vt:lpstr>
      <vt:lpstr>Korrupciós kockázatok elemzése</vt:lpstr>
      <vt:lpstr>Az Integritás felmérés – térképen a korrupciós kockázatok</vt:lpstr>
      <vt:lpstr>Pozitív változások: növekedés, létrehozás, javulás </vt:lpstr>
      <vt:lpstr>7. dia</vt:lpstr>
      <vt:lpstr>8. dia</vt:lpstr>
      <vt:lpstr>Egyéb számvevőszéki eszközök</vt:lpstr>
      <vt:lpstr>Tudásmegosztás</vt:lpstr>
      <vt:lpstr>Nemzeti összefogás</vt:lpstr>
      <vt:lpstr>12. dia</vt:lpstr>
    </vt:vector>
  </TitlesOfParts>
  <Company>Állami Számvevőszék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Németh Erzsébet</dc:creator>
  <cp:lastModifiedBy>dobos.csaba</cp:lastModifiedBy>
  <cp:revision>43</cp:revision>
  <dcterms:created xsi:type="dcterms:W3CDTF">2015-06-02T09:29:23Z</dcterms:created>
  <dcterms:modified xsi:type="dcterms:W3CDTF">2015-06-10T13:59:40Z</dcterms:modified>
</cp:coreProperties>
</file>